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0" r:id="rId2"/>
  </p:sldMasterIdLst>
  <p:notesMasterIdLst>
    <p:notesMasterId r:id="rId20"/>
  </p:notes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3024" userDrawn="1">
          <p15:clr>
            <a:srgbClr val="000000"/>
          </p15:clr>
        </p15:guide>
        <p15:guide id="2" pos="2305" userDrawn="1">
          <p15:clr>
            <a:srgbClr val="000000"/>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j7eHIF6PJs9X584FWugZjnl+1HL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756" y="84"/>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customschemas.google.com/relationships/presentationmetadata" Target="metadata"/><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1" y="0"/>
            <a:ext cx="3185951" cy="472190"/>
          </a:xfrm>
          <a:prstGeom prst="rect">
            <a:avLst/>
          </a:prstGeom>
          <a:noFill/>
          <a:ln>
            <a:noFill/>
          </a:ln>
        </p:spPr>
        <p:txBody>
          <a:bodyPr spcFirstLastPara="1" wrap="square" lIns="94835" tIns="47405" rIns="94835" bIns="47405" anchor="t" anchorCtr="0">
            <a:noAutofit/>
          </a:bodyPr>
          <a:lstStyle>
            <a:lvl1pPr marR="0" lvl="0"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4142748" y="0"/>
            <a:ext cx="3185951" cy="472190"/>
          </a:xfrm>
          <a:prstGeom prst="rect">
            <a:avLst/>
          </a:prstGeom>
          <a:noFill/>
          <a:ln>
            <a:noFill/>
          </a:ln>
        </p:spPr>
        <p:txBody>
          <a:bodyPr spcFirstLastPara="1" wrap="square" lIns="94835" tIns="47405" rIns="94835" bIns="47405" anchor="t" anchorCtr="0">
            <a:noAutofit/>
          </a:bodyPr>
          <a:lstStyle>
            <a:lvl1pPr marR="0" lvl="0"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55110" y="4571063"/>
            <a:ext cx="5416792" cy="4333328"/>
          </a:xfrm>
          <a:prstGeom prst="rect">
            <a:avLst/>
          </a:prstGeom>
          <a:noFill/>
          <a:ln>
            <a:noFill/>
          </a:ln>
        </p:spPr>
        <p:txBody>
          <a:bodyPr spcFirstLastPara="1" wrap="square" lIns="94835" tIns="47405" rIns="94835" bIns="47405"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1" y="9142126"/>
            <a:ext cx="3185951" cy="472190"/>
          </a:xfrm>
          <a:prstGeom prst="rect">
            <a:avLst/>
          </a:prstGeom>
          <a:noFill/>
          <a:ln>
            <a:noFill/>
          </a:ln>
        </p:spPr>
        <p:txBody>
          <a:bodyPr spcFirstLastPara="1" wrap="square" lIns="94835" tIns="47405" rIns="94835" bIns="47405" anchor="b" anchorCtr="0">
            <a:noAutofit/>
          </a:bodyPr>
          <a:lstStyle>
            <a:lvl1pPr marR="0" lvl="0"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500" b="0" i="0" u="none" strike="noStrike" cap="none">
                <a:solidFill>
                  <a:srgbClr val="000000"/>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4142748" y="9142126"/>
            <a:ext cx="3185951" cy="472190"/>
          </a:xfrm>
          <a:prstGeom prst="rect">
            <a:avLst/>
          </a:prstGeom>
          <a:noFill/>
          <a:ln>
            <a:noFill/>
          </a:ln>
        </p:spPr>
        <p:txBody>
          <a:bodyPr spcFirstLastPara="1" wrap="square" lIns="94835" tIns="47405" rIns="94835" bIns="47405" anchor="b" anchorCtr="0">
            <a:noAutofit/>
          </a:bodyPr>
          <a:lstStyle/>
          <a:p>
            <a:pPr algn="r">
              <a:buSzPts val="1200"/>
            </a:pPr>
            <a:fld id="{00000000-1234-1234-1234-123412341234}" type="slidenum">
              <a:rPr lang="en-US" sz="1200" smtClean="0">
                <a:latin typeface="Times New Roman"/>
                <a:ea typeface="Times New Roman"/>
                <a:cs typeface="Times New Roman"/>
                <a:sym typeface="Times New Roman"/>
              </a:rPr>
              <a:pPr algn="r">
                <a:buSzPts val="1200"/>
              </a:pPr>
              <a:t>‹#›</a:t>
            </a:fld>
            <a:endParaRPr lang="en-US"/>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1:notes"/>
          <p:cNvSpPr txBox="1"/>
          <p:nvPr/>
        </p:nvSpPr>
        <p:spPr>
          <a:xfrm>
            <a:off x="4142748" y="9142126"/>
            <a:ext cx="3185951" cy="472190"/>
          </a:xfrm>
          <a:prstGeom prst="rect">
            <a:avLst/>
          </a:prstGeom>
          <a:noFill/>
          <a:ln>
            <a:noFill/>
          </a:ln>
        </p:spPr>
        <p:txBody>
          <a:bodyPr spcFirstLastPara="1" wrap="square" lIns="94835" tIns="47405" rIns="94835" bIns="47405" anchor="b" anchorCtr="0">
            <a:noAutofit/>
          </a:bodyPr>
          <a:lstStyle/>
          <a:p>
            <a:pPr algn="r">
              <a:buSzPts val="2400"/>
            </a:pPr>
            <a:fld id="{00000000-1234-1234-1234-123412341234}" type="slidenum">
              <a:rPr lang="en-US" sz="2500">
                <a:latin typeface="Times New Roman"/>
                <a:ea typeface="Times New Roman"/>
                <a:cs typeface="Times New Roman"/>
                <a:sym typeface="Times New Roman"/>
              </a:rPr>
              <a:pPr algn="r">
                <a:buSzPts val="2400"/>
              </a:pPr>
              <a:t>1</a:t>
            </a:fld>
            <a:endParaRPr/>
          </a:p>
        </p:txBody>
      </p:sp>
      <p:sp>
        <p:nvSpPr>
          <p:cNvPr id="75" name="Google Shape;75;p1: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6" name="Google Shape;76;p1:notes"/>
          <p:cNvSpPr txBox="1">
            <a:spLocks noGrp="1"/>
          </p:cNvSpPr>
          <p:nvPr>
            <p:ph type="body" idx="1"/>
          </p:nvPr>
        </p:nvSpPr>
        <p:spPr>
          <a:xfrm>
            <a:off x="955110" y="4571063"/>
            <a:ext cx="5416792" cy="4333328"/>
          </a:xfrm>
          <a:prstGeom prst="rect">
            <a:avLst/>
          </a:prstGeom>
          <a:noFill/>
          <a:ln>
            <a:noFill/>
          </a:ln>
        </p:spPr>
        <p:txBody>
          <a:bodyPr spcFirstLastPara="1" wrap="square" lIns="94835" tIns="47405" rIns="94835" bIns="47405" anchor="t" anchorCtr="0">
            <a:noAutofit/>
          </a:bodyPr>
          <a:lstStyle/>
          <a:p>
            <a:pPr marL="0" inden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1: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65" name="Google Shape;165;p11: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2: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79" name="Google Shape;179;p12: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3: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87" name="Google Shape;187;p13: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4: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95" name="Google Shape;195;p14: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7: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202" name="Google Shape;202;p17: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8: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209" name="Google Shape;209;p18: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9: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216" name="Google Shape;216;p19: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5: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223" name="Google Shape;223;p25: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3: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97" name="Google Shape;97;p3: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04" name="Google Shape;104;p4: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5: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17" name="Google Shape;117;p5: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6: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24" name="Google Shape;124;p6: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p7: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31" name="Google Shape;131;p7: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8: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38" name="Google Shape;138;p8: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9: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51" name="Google Shape;151;p9: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0:notes"/>
          <p:cNvSpPr txBox="1">
            <a:spLocks noGrp="1"/>
          </p:cNvSpPr>
          <p:nvPr>
            <p:ph type="body" idx="1"/>
          </p:nvPr>
        </p:nvSpPr>
        <p:spPr>
          <a:xfrm>
            <a:off x="955110" y="4571063"/>
            <a:ext cx="5416792" cy="4333328"/>
          </a:xfrm>
          <a:prstGeom prst="rect">
            <a:avLst/>
          </a:prstGeom>
        </p:spPr>
        <p:txBody>
          <a:bodyPr spcFirstLastPara="1" wrap="square" lIns="94835" tIns="47405" rIns="94835" bIns="47405" anchor="t" anchorCtr="0">
            <a:noAutofit/>
          </a:bodyPr>
          <a:lstStyle/>
          <a:p>
            <a:pPr marL="0" indent="0"/>
            <a:endParaRPr/>
          </a:p>
        </p:txBody>
      </p:sp>
      <p:sp>
        <p:nvSpPr>
          <p:cNvPr id="158" name="Google Shape;158;p10:notes"/>
          <p:cNvSpPr>
            <a:spLocks noGrp="1" noRot="1" noChangeAspect="1"/>
          </p:cNvSpPr>
          <p:nvPr>
            <p:ph type="sldImg" idx="2"/>
          </p:nvPr>
        </p:nvSpPr>
        <p:spPr>
          <a:xfrm>
            <a:off x="1247775" y="709613"/>
            <a:ext cx="4833938" cy="36258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8"/>
        <p:cNvGrpSpPr/>
        <p:nvPr/>
      </p:nvGrpSpPr>
      <p:grpSpPr>
        <a:xfrm>
          <a:off x="0" y="0"/>
          <a:ext cx="0" cy="0"/>
          <a:chOff x="0" y="0"/>
          <a:chExt cx="0" cy="0"/>
        </a:xfrm>
      </p:grpSpPr>
      <p:sp>
        <p:nvSpPr>
          <p:cNvPr id="19" name="Google Shape;19;p27"/>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54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7"/>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Autofit/>
          </a:bodyPr>
          <a:lstStyle>
            <a:lvl1pPr lvl="0" algn="l">
              <a:spcBef>
                <a:spcPts val="480"/>
              </a:spcBef>
              <a:spcAft>
                <a:spcPts val="0"/>
              </a:spcAft>
              <a:buSzPts val="2040"/>
              <a:buNone/>
              <a:defRPr>
                <a:solidFill>
                  <a:srgbClr val="55556F"/>
                </a:solidFill>
              </a:defRPr>
            </a:lvl1pPr>
            <a:lvl2pPr lvl="1" algn="ctr">
              <a:spcBef>
                <a:spcPts val="400"/>
              </a:spcBef>
              <a:spcAft>
                <a:spcPts val="0"/>
              </a:spcAft>
              <a:buSzPts val="1700"/>
              <a:buNone/>
              <a:defRPr>
                <a:solidFill>
                  <a:srgbClr val="8B8B8D"/>
                </a:solidFill>
              </a:defRPr>
            </a:lvl2pPr>
            <a:lvl3pPr lvl="2" algn="ctr">
              <a:spcBef>
                <a:spcPts val="360"/>
              </a:spcBef>
              <a:spcAft>
                <a:spcPts val="0"/>
              </a:spcAft>
              <a:buSzPts val="1620"/>
              <a:buNone/>
              <a:defRPr>
                <a:solidFill>
                  <a:srgbClr val="8B8B8D"/>
                </a:solidFill>
              </a:defRPr>
            </a:lvl3pPr>
            <a:lvl4pPr lvl="3" algn="ctr">
              <a:spcBef>
                <a:spcPts val="320"/>
              </a:spcBef>
              <a:spcAft>
                <a:spcPts val="0"/>
              </a:spcAft>
              <a:buSzPts val="1600"/>
              <a:buNone/>
              <a:defRPr>
                <a:solidFill>
                  <a:srgbClr val="8B8B8D"/>
                </a:solidFill>
              </a:defRPr>
            </a:lvl4pPr>
            <a:lvl5pPr lvl="4" algn="ctr">
              <a:spcBef>
                <a:spcPts val="280"/>
              </a:spcBef>
              <a:spcAft>
                <a:spcPts val="0"/>
              </a:spcAft>
              <a:buSzPts val="1400"/>
              <a:buNone/>
              <a:defRPr>
                <a:solidFill>
                  <a:srgbClr val="8B8B8D"/>
                </a:solidFill>
              </a:defRPr>
            </a:lvl5pPr>
            <a:lvl6pPr lvl="5" algn="ctr">
              <a:spcBef>
                <a:spcPts val="260"/>
              </a:spcBef>
              <a:spcAft>
                <a:spcPts val="0"/>
              </a:spcAft>
              <a:buSzPts val="1300"/>
              <a:buNone/>
              <a:defRPr>
                <a:solidFill>
                  <a:srgbClr val="8B8B8D"/>
                </a:solidFill>
              </a:defRPr>
            </a:lvl6pPr>
            <a:lvl7pPr lvl="6" algn="ctr">
              <a:spcBef>
                <a:spcPts val="260"/>
              </a:spcBef>
              <a:spcAft>
                <a:spcPts val="0"/>
              </a:spcAft>
              <a:buSzPts val="1300"/>
              <a:buNone/>
              <a:defRPr>
                <a:solidFill>
                  <a:srgbClr val="8B8B8D"/>
                </a:solidFill>
              </a:defRPr>
            </a:lvl7pPr>
            <a:lvl8pPr lvl="7" algn="ctr">
              <a:spcBef>
                <a:spcPts val="260"/>
              </a:spcBef>
              <a:spcAft>
                <a:spcPts val="0"/>
              </a:spcAft>
              <a:buSzPts val="1300"/>
              <a:buNone/>
              <a:defRPr>
                <a:solidFill>
                  <a:srgbClr val="8B8B8D"/>
                </a:solidFill>
              </a:defRPr>
            </a:lvl8pPr>
            <a:lvl9pPr lvl="8" algn="ctr">
              <a:spcBef>
                <a:spcPts val="260"/>
              </a:spcBef>
              <a:spcAft>
                <a:spcPts val="0"/>
              </a:spcAft>
              <a:buSzPts val="1300"/>
              <a:buNone/>
              <a:defRPr>
                <a:solidFill>
                  <a:srgbClr val="8B8B8D"/>
                </a:solidFill>
              </a:defRPr>
            </a:lvl9pPr>
          </a:lstStyle>
          <a:p>
            <a:endParaRPr/>
          </a:p>
        </p:txBody>
      </p:sp>
      <p:sp>
        <p:nvSpPr>
          <p:cNvPr id="21" name="Google Shape;21;p27"/>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7"/>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7"/>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37"/>
        <p:cNvGrpSpPr/>
        <p:nvPr/>
      </p:nvGrpSpPr>
      <p:grpSpPr>
        <a:xfrm>
          <a:off x="0" y="0"/>
          <a:ext cx="0" cy="0"/>
          <a:chOff x="0" y="0"/>
          <a:chExt cx="0" cy="0"/>
        </a:xfrm>
      </p:grpSpPr>
      <p:sp>
        <p:nvSpPr>
          <p:cNvPr id="38" name="Google Shape;38;p3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30"/>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40" name="Google Shape;40;p30"/>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0"/>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30"/>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3"/>
        <p:cNvGrpSpPr/>
        <p:nvPr/>
      </p:nvGrpSpPr>
      <p:grpSpPr>
        <a:xfrm>
          <a:off x="0" y="0"/>
          <a:ext cx="0" cy="0"/>
          <a:chOff x="0" y="0"/>
          <a:chExt cx="0" cy="0"/>
        </a:xfrm>
      </p:grpSpPr>
      <p:sp>
        <p:nvSpPr>
          <p:cNvPr id="44" name="Google Shape;44;p31"/>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1"/>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1"/>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7"/>
        <p:cNvGrpSpPr/>
        <p:nvPr/>
      </p:nvGrpSpPr>
      <p:grpSpPr>
        <a:xfrm>
          <a:off x="0" y="0"/>
          <a:ext cx="0" cy="0"/>
          <a:chOff x="0" y="0"/>
          <a:chExt cx="0" cy="0"/>
        </a:xfrm>
      </p:grpSpPr>
      <p:sp>
        <p:nvSpPr>
          <p:cNvPr id="48" name="Google Shape;48;p3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32"/>
          <p:cNvSpPr txBox="1">
            <a:spLocks noGrp="1"/>
          </p:cNvSpPr>
          <p:nvPr>
            <p:ph type="body" idx="1"/>
          </p:nvPr>
        </p:nvSpPr>
        <p:spPr>
          <a:xfrm>
            <a:off x="457200" y="1673352"/>
            <a:ext cx="4038600" cy="4718304"/>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0" name="Google Shape;50;p32"/>
          <p:cNvSpPr txBox="1">
            <a:spLocks noGrp="1"/>
          </p:cNvSpPr>
          <p:nvPr>
            <p:ph type="body" idx="2"/>
          </p:nvPr>
        </p:nvSpPr>
        <p:spPr>
          <a:xfrm>
            <a:off x="4648200" y="1673352"/>
            <a:ext cx="4038600" cy="4718304"/>
          </a:xfrm>
          <a:prstGeom prst="rect">
            <a:avLst/>
          </a:prstGeom>
          <a:noFill/>
          <a:ln>
            <a:noFill/>
          </a:ln>
        </p:spPr>
        <p:txBody>
          <a:bodyPr spcFirstLastPara="1" wrap="square" lIns="91425" tIns="45700" rIns="91425" bIns="45700" anchor="t" anchorCtr="0">
            <a:noAutofit/>
          </a:bodyPr>
          <a:lstStyle>
            <a:lvl1pPr marL="457200" lvl="0" indent="-379730" algn="l">
              <a:spcBef>
                <a:spcPts val="560"/>
              </a:spcBef>
              <a:spcAft>
                <a:spcPts val="0"/>
              </a:spcAft>
              <a:buSzPts val="2380"/>
              <a:buChar char="•"/>
              <a:defRPr sz="2800"/>
            </a:lvl1pPr>
            <a:lvl2pPr marL="914400" lvl="1" indent="-358140" algn="l">
              <a:spcBef>
                <a:spcPts val="480"/>
              </a:spcBef>
              <a:spcAft>
                <a:spcPts val="0"/>
              </a:spcAft>
              <a:buSzPts val="2040"/>
              <a:buChar char="•"/>
              <a:defRPr sz="2400"/>
            </a:lvl2pPr>
            <a:lvl3pPr marL="1371600" lvl="2" indent="-342900" algn="l">
              <a:spcBef>
                <a:spcPts val="400"/>
              </a:spcBef>
              <a:spcAft>
                <a:spcPts val="0"/>
              </a:spcAft>
              <a:buSzPts val="1800"/>
              <a:buChar char="•"/>
              <a:defRPr sz="2000"/>
            </a:lvl3pPr>
            <a:lvl4pPr marL="1828800" lvl="3" indent="-342900" algn="l">
              <a:spcBef>
                <a:spcPts val="360"/>
              </a:spcBef>
              <a:spcAft>
                <a:spcPts val="0"/>
              </a:spcAft>
              <a:buSzPts val="1800"/>
              <a:buChar char="•"/>
              <a:defRPr sz="1800"/>
            </a:lvl4pPr>
            <a:lvl5pPr marL="2286000" lvl="4" indent="-342900" algn="l">
              <a:spcBef>
                <a:spcPts val="360"/>
              </a:spcBef>
              <a:spcAft>
                <a:spcPts val="0"/>
              </a:spcAft>
              <a:buSzPts val="1800"/>
              <a:buChar char="•"/>
              <a:defRPr sz="1800"/>
            </a:lvl5pPr>
            <a:lvl6pPr marL="2743200" lvl="5" indent="-342900" algn="l">
              <a:spcBef>
                <a:spcPts val="360"/>
              </a:spcBef>
              <a:spcAft>
                <a:spcPts val="0"/>
              </a:spcAft>
              <a:buSzPts val="1800"/>
              <a:buChar char="•"/>
              <a:defRPr sz="1800"/>
            </a:lvl6pPr>
            <a:lvl7pPr marL="3200400" lvl="6" indent="-342900" algn="l">
              <a:spcBef>
                <a:spcPts val="360"/>
              </a:spcBef>
              <a:spcAft>
                <a:spcPts val="0"/>
              </a:spcAft>
              <a:buSzPts val="1800"/>
              <a:buChar char="•"/>
              <a:defRPr sz="1800"/>
            </a:lvl7pPr>
            <a:lvl8pPr marL="3657600" lvl="7" indent="-342900" algn="l">
              <a:spcBef>
                <a:spcPts val="360"/>
              </a:spcBef>
              <a:spcAft>
                <a:spcPts val="0"/>
              </a:spcAft>
              <a:buSzPts val="1800"/>
              <a:buChar char="•"/>
              <a:defRPr sz="1800"/>
            </a:lvl8pPr>
            <a:lvl9pPr marL="4114800" lvl="8" indent="-342900" algn="l">
              <a:spcBef>
                <a:spcPts val="360"/>
              </a:spcBef>
              <a:spcAft>
                <a:spcPts val="0"/>
              </a:spcAft>
              <a:buSzPts val="1800"/>
              <a:buChar char="•"/>
              <a:defRPr sz="1800"/>
            </a:lvl9pPr>
          </a:lstStyle>
          <a:p>
            <a:endParaRPr/>
          </a:p>
        </p:txBody>
      </p:sp>
      <p:sp>
        <p:nvSpPr>
          <p:cNvPr id="51" name="Google Shape;51;p32"/>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2"/>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2"/>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4"/>
        <p:cNvGrpSpPr/>
        <p:nvPr/>
      </p:nvGrpSpPr>
      <p:grpSpPr>
        <a:xfrm>
          <a:off x="0" y="0"/>
          <a:ext cx="0" cy="0"/>
          <a:chOff x="0" y="0"/>
          <a:chExt cx="0" cy="0"/>
        </a:xfrm>
      </p:grpSpPr>
      <p:sp>
        <p:nvSpPr>
          <p:cNvPr id="55" name="Google Shape;55;p33"/>
          <p:cNvSpPr txBox="1">
            <a:spLocks noGrp="1"/>
          </p:cNvSpPr>
          <p:nvPr>
            <p:ph type="title"/>
          </p:nvPr>
        </p:nvSpPr>
        <p:spPr>
          <a:xfrm rot="5400000">
            <a:off x="4724400" y="2514600"/>
            <a:ext cx="5867400" cy="205740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33"/>
          <p:cNvSpPr txBox="1">
            <a:spLocks noGrp="1"/>
          </p:cNvSpPr>
          <p:nvPr>
            <p:ph type="body" idx="1"/>
          </p:nvPr>
        </p:nvSpPr>
        <p:spPr>
          <a:xfrm rot="5400000">
            <a:off x="533400" y="533400"/>
            <a:ext cx="5867400" cy="60198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57" name="Google Shape;57;p33"/>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33"/>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33"/>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3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34"/>
          <p:cNvSpPr txBox="1">
            <a:spLocks noGrp="1"/>
          </p:cNvSpPr>
          <p:nvPr>
            <p:ph type="body" idx="1"/>
          </p:nvPr>
        </p:nvSpPr>
        <p:spPr>
          <a:xfrm rot="5400000">
            <a:off x="2133600" y="-76200"/>
            <a:ext cx="4876800" cy="8229600"/>
          </a:xfrm>
          <a:prstGeom prst="rect">
            <a:avLst/>
          </a:prstGeom>
          <a:noFill/>
          <a:ln>
            <a:noFill/>
          </a:ln>
        </p:spPr>
        <p:txBody>
          <a:bodyPr spcFirstLastPara="1" wrap="square" lIns="91425" tIns="45700" rIns="91425" bIns="45700" anchor="t" anchorCtr="0">
            <a:noAutofit/>
          </a:bodyPr>
          <a:lstStyle>
            <a:lvl1pPr marL="457200" lvl="0" indent="-325755" algn="l">
              <a:spcBef>
                <a:spcPts val="360"/>
              </a:spcBef>
              <a:spcAft>
                <a:spcPts val="0"/>
              </a:spcAft>
              <a:buSzPts val="1530"/>
              <a:buChar char="•"/>
              <a:defRPr/>
            </a:lvl1pPr>
            <a:lvl2pPr marL="914400" lvl="1" indent="-325755" algn="l">
              <a:spcBef>
                <a:spcPts val="360"/>
              </a:spcBef>
              <a:spcAft>
                <a:spcPts val="0"/>
              </a:spcAft>
              <a:buSzPts val="1530"/>
              <a:buChar char="•"/>
              <a:defRPr/>
            </a:lvl2pPr>
            <a:lvl3pPr marL="1371600" lvl="2" indent="-331469" algn="l">
              <a:spcBef>
                <a:spcPts val="360"/>
              </a:spcBef>
              <a:spcAft>
                <a:spcPts val="0"/>
              </a:spcAft>
              <a:buSzPts val="1620"/>
              <a:buChar char="•"/>
              <a:defRPr/>
            </a:lvl3pPr>
            <a:lvl4pPr marL="1828800" lvl="3" indent="-342900" algn="l">
              <a:spcBef>
                <a:spcPts val="360"/>
              </a:spcBef>
              <a:spcAft>
                <a:spcPts val="0"/>
              </a:spcAft>
              <a:buSzPts val="1800"/>
              <a:buChar char="•"/>
              <a:defRPr/>
            </a:lvl4pPr>
            <a:lvl5pPr marL="2286000" lvl="4" indent="-342900" algn="l">
              <a:spcBef>
                <a:spcPts val="360"/>
              </a:spcBef>
              <a:spcAft>
                <a:spcPts val="0"/>
              </a:spcAft>
              <a:buSzPts val="1800"/>
              <a:buChar char="•"/>
              <a:defRPr/>
            </a:lvl5pPr>
            <a:lvl6pPr marL="2743200" lvl="5" indent="-342900" algn="l">
              <a:spcBef>
                <a:spcPts val="360"/>
              </a:spcBef>
              <a:spcAft>
                <a:spcPts val="0"/>
              </a:spcAft>
              <a:buSzPts val="1800"/>
              <a:buChar char="•"/>
              <a:defRPr/>
            </a:lvl6pPr>
            <a:lvl7pPr marL="3200400" lvl="6" indent="-342900" algn="l">
              <a:spcBef>
                <a:spcPts val="360"/>
              </a:spcBef>
              <a:spcAft>
                <a:spcPts val="0"/>
              </a:spcAft>
              <a:buSzPts val="1800"/>
              <a:buChar char="•"/>
              <a:defRPr/>
            </a:lvl7pPr>
            <a:lvl8pPr marL="3657600" lvl="7" indent="-342900" algn="l">
              <a:spcBef>
                <a:spcPts val="360"/>
              </a:spcBef>
              <a:spcAft>
                <a:spcPts val="0"/>
              </a:spcAft>
              <a:buSzPts val="1800"/>
              <a:buChar char="•"/>
              <a:defRPr/>
            </a:lvl8pPr>
            <a:lvl9pPr marL="4114800" lvl="8" indent="-342900" algn="l">
              <a:spcBef>
                <a:spcPts val="360"/>
              </a:spcBef>
              <a:spcAft>
                <a:spcPts val="0"/>
              </a:spcAft>
              <a:buSzPts val="1800"/>
              <a:buChar char="•"/>
              <a:defRPr/>
            </a:lvl9pPr>
          </a:lstStyle>
          <a:p>
            <a:endParaRPr/>
          </a:p>
        </p:txBody>
      </p:sp>
      <p:sp>
        <p:nvSpPr>
          <p:cNvPr id="63" name="Google Shape;63;p34"/>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4"/>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34"/>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35"/>
          <p:cNvSpPr txBox="1">
            <a:spLocks noGrp="1"/>
          </p:cNvSpPr>
          <p:nvPr>
            <p:ph type="title"/>
          </p:nvPr>
        </p:nvSpPr>
        <p:spPr>
          <a:xfrm>
            <a:off x="457200" y="792480"/>
            <a:ext cx="2142680" cy="126492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SzPts val="1400"/>
              <a:buNone/>
              <a:defRPr sz="24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5"/>
          <p:cNvSpPr>
            <a:spLocks noGrp="1"/>
          </p:cNvSpPr>
          <p:nvPr>
            <p:ph type="pic" idx="2"/>
          </p:nvPr>
        </p:nvSpPr>
        <p:spPr>
          <a:xfrm>
            <a:off x="2858610" y="838201"/>
            <a:ext cx="5904390" cy="5500456"/>
          </a:xfrm>
          <a:prstGeom prst="rect">
            <a:avLst/>
          </a:prstGeom>
          <a:solidFill>
            <a:schemeClr val="lt2"/>
          </a:solidFill>
          <a:ln w="76200" cap="flat" cmpd="sng">
            <a:solidFill>
              <a:srgbClr val="FFFFFF"/>
            </a:solidFill>
            <a:prstDash val="solid"/>
            <a:miter lim="800000"/>
            <a:headEnd type="none" w="sm" len="sm"/>
            <a:tailEnd type="none" w="sm" len="sm"/>
          </a:ln>
          <a:effectLst>
            <a:outerShdw blurRad="50800" dist="12700" dir="5400000" algn="t" rotWithShape="0">
              <a:srgbClr val="000000">
                <a:alpha val="58823"/>
              </a:srgbClr>
            </a:outerShdw>
          </a:effectLst>
        </p:spPr>
        <p:txBody>
          <a:bodyPr spcFirstLastPara="1" wrap="square" lIns="91425" tIns="45700" rIns="91425" bIns="45700" anchor="t" anchorCtr="0">
            <a:normAutofit/>
          </a:bodyPr>
          <a:lstStyle>
            <a:lvl1pPr marR="0" lvl="0" algn="l" rtl="0">
              <a:spcBef>
                <a:spcPts val="640"/>
              </a:spcBef>
              <a:spcAft>
                <a:spcPts val="0"/>
              </a:spcAft>
              <a:buClr>
                <a:schemeClr val="accent1"/>
              </a:buClr>
              <a:buSzPts val="2720"/>
              <a:buFont typeface="Arial"/>
              <a:buNone/>
              <a:defRPr sz="3200">
                <a:solidFill>
                  <a:schemeClr val="dk1"/>
                </a:solidFill>
                <a:latin typeface="Arial"/>
                <a:ea typeface="Arial"/>
                <a:cs typeface="Arial"/>
                <a:sym typeface="Arial"/>
              </a:defRPr>
            </a:lvl1pPr>
            <a:lvl2pPr marR="0" lvl="1" algn="l" rtl="0">
              <a:spcBef>
                <a:spcPts val="560"/>
              </a:spcBef>
              <a:spcAft>
                <a:spcPts val="0"/>
              </a:spcAft>
              <a:buClr>
                <a:schemeClr val="accent1"/>
              </a:buClr>
              <a:buSzPts val="238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accent1"/>
              </a:buClr>
              <a:buSzPts val="216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accent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9" name="Google Shape;69;p35"/>
          <p:cNvSpPr txBox="1">
            <a:spLocks noGrp="1"/>
          </p:cNvSpPr>
          <p:nvPr>
            <p:ph type="body" idx="1"/>
          </p:nvPr>
        </p:nvSpPr>
        <p:spPr>
          <a:xfrm>
            <a:off x="457200" y="2133600"/>
            <a:ext cx="2139696" cy="4242816"/>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SzPts val="1190"/>
              <a:buNone/>
              <a:defRPr sz="1400"/>
            </a:lvl1pPr>
            <a:lvl2pPr marL="914400" lvl="1" indent="-228600" algn="l">
              <a:spcBef>
                <a:spcPts val="240"/>
              </a:spcBef>
              <a:spcAft>
                <a:spcPts val="0"/>
              </a:spcAft>
              <a:buSzPts val="1020"/>
              <a:buNone/>
              <a:defRPr sz="1200"/>
            </a:lvl2pPr>
            <a:lvl3pPr marL="1371600" lvl="2" indent="-228600" algn="l">
              <a:spcBef>
                <a:spcPts val="200"/>
              </a:spcBef>
              <a:spcAft>
                <a:spcPts val="0"/>
              </a:spcAft>
              <a:buSzPts val="900"/>
              <a:buNone/>
              <a:defRPr sz="1000"/>
            </a:lvl3pPr>
            <a:lvl4pPr marL="1828800" lvl="3" indent="-228600" algn="l">
              <a:spcBef>
                <a:spcPts val="180"/>
              </a:spcBef>
              <a:spcAft>
                <a:spcPts val="0"/>
              </a:spcAft>
              <a:buSzPts val="900"/>
              <a:buNone/>
              <a:defRPr sz="900"/>
            </a:lvl4pPr>
            <a:lvl5pPr marL="2286000" lvl="4" indent="-228600" algn="l">
              <a:spcBef>
                <a:spcPts val="180"/>
              </a:spcBef>
              <a:spcAft>
                <a:spcPts val="0"/>
              </a:spcAft>
              <a:buSzPts val="900"/>
              <a:buNone/>
              <a:defRPr sz="900"/>
            </a:lvl5pPr>
            <a:lvl6pPr marL="2743200" lvl="5" indent="-228600" algn="l">
              <a:spcBef>
                <a:spcPts val="180"/>
              </a:spcBef>
              <a:spcAft>
                <a:spcPts val="0"/>
              </a:spcAft>
              <a:buSzPts val="900"/>
              <a:buNone/>
              <a:defRPr sz="900"/>
            </a:lvl6pPr>
            <a:lvl7pPr marL="3200400" lvl="6" indent="-228600" algn="l">
              <a:spcBef>
                <a:spcPts val="180"/>
              </a:spcBef>
              <a:spcAft>
                <a:spcPts val="0"/>
              </a:spcAft>
              <a:buSzPts val="900"/>
              <a:buNone/>
              <a:defRPr sz="900"/>
            </a:lvl7pPr>
            <a:lvl8pPr marL="3657600" lvl="7" indent="-228600" algn="l">
              <a:spcBef>
                <a:spcPts val="180"/>
              </a:spcBef>
              <a:spcAft>
                <a:spcPts val="0"/>
              </a:spcAft>
              <a:buSzPts val="900"/>
              <a:buNone/>
              <a:defRPr sz="900"/>
            </a:lvl8pPr>
            <a:lvl9pPr marL="4114800" lvl="8" indent="-228600" algn="l">
              <a:spcBef>
                <a:spcPts val="180"/>
              </a:spcBef>
              <a:spcAft>
                <a:spcPts val="0"/>
              </a:spcAft>
              <a:buSzPts val="900"/>
              <a:buNone/>
              <a:defRPr sz="900"/>
            </a:lvl9pPr>
          </a:lstStyle>
          <a:p>
            <a:endParaRPr/>
          </a:p>
        </p:txBody>
      </p:sp>
      <p:sp>
        <p:nvSpPr>
          <p:cNvPr id="70" name="Google Shape;70;p35"/>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35"/>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5"/>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6"/>
          <p:cNvSpPr txBox="1"/>
          <p:nvPr/>
        </p:nvSpPr>
        <p:spPr>
          <a:xfrm>
            <a:off x="0" y="220662"/>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1" name="Google Shape;11;p26"/>
          <p:cNvSpPr txBox="1"/>
          <p:nvPr/>
        </p:nvSpPr>
        <p:spPr>
          <a:xfrm>
            <a:off x="0" y="0"/>
            <a:ext cx="9144000" cy="36512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cxnSp>
        <p:nvCxnSpPr>
          <p:cNvPr id="12" name="Google Shape;12;p26"/>
          <p:cNvCxnSpPr/>
          <p:nvPr/>
        </p:nvCxnSpPr>
        <p:spPr>
          <a:xfrm>
            <a:off x="685800" y="3398837"/>
            <a:ext cx="7848600" cy="1587"/>
          </a:xfrm>
          <a:prstGeom prst="straightConnector1">
            <a:avLst/>
          </a:prstGeom>
          <a:noFill/>
          <a:ln w="19050" cap="flat" cmpd="sng">
            <a:solidFill>
              <a:schemeClr val="dk2"/>
            </a:solidFill>
            <a:prstDash val="solid"/>
            <a:miter lim="800000"/>
            <a:headEnd type="none" w="med" len="med"/>
            <a:tailEnd type="none" w="med" len="med"/>
          </a:ln>
        </p:spPr>
      </p:cxnSp>
      <p:sp>
        <p:nvSpPr>
          <p:cNvPr id="13" name="Google Shape;13;p2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14" name="Google Shape;14;p2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15" name="Google Shape;15;p26"/>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26"/>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26"/>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4"/>
        <p:cNvGrpSpPr/>
        <p:nvPr/>
      </p:nvGrpSpPr>
      <p:grpSpPr>
        <a:xfrm>
          <a:off x="0" y="0"/>
          <a:ext cx="0" cy="0"/>
          <a:chOff x="0" y="0"/>
          <a:chExt cx="0" cy="0"/>
        </a:xfrm>
      </p:grpSpPr>
      <p:sp>
        <p:nvSpPr>
          <p:cNvPr id="25" name="Google Shape;25;p28"/>
          <p:cNvSpPr txBox="1"/>
          <p:nvPr/>
        </p:nvSpPr>
        <p:spPr>
          <a:xfrm>
            <a:off x="0" y="220662"/>
            <a:ext cx="9144000" cy="228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6" name="Google Shape;26;p2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SzPts val="1400"/>
              <a:buNone/>
              <a:defRPr sz="4000" b="0" i="0" u="none" strike="noStrike" cap="none">
                <a:solidFill>
                  <a:schemeClr val="dk2"/>
                </a:solidFill>
                <a:latin typeface="Arial"/>
                <a:ea typeface="Arial"/>
                <a:cs typeface="Arial"/>
                <a:sym typeface="Arial"/>
              </a:defRPr>
            </a:lvl1pPr>
            <a:lvl2pPr marR="0" lvl="1" algn="l" rtl="0">
              <a:spcBef>
                <a:spcPts val="0"/>
              </a:spcBef>
              <a:spcAft>
                <a:spcPts val="0"/>
              </a:spcAft>
              <a:buSzPts val="1400"/>
              <a:buNone/>
              <a:defRPr sz="4000" b="0" i="0" u="none" strike="noStrike" cap="none">
                <a:solidFill>
                  <a:schemeClr val="dk2"/>
                </a:solidFill>
                <a:latin typeface="Arial"/>
                <a:ea typeface="Arial"/>
                <a:cs typeface="Arial"/>
                <a:sym typeface="Arial"/>
              </a:defRPr>
            </a:lvl2pPr>
            <a:lvl3pPr marR="0" lvl="2" algn="l" rtl="0">
              <a:spcBef>
                <a:spcPts val="0"/>
              </a:spcBef>
              <a:spcAft>
                <a:spcPts val="0"/>
              </a:spcAft>
              <a:buSzPts val="1400"/>
              <a:buNone/>
              <a:defRPr sz="4000" b="0" i="0" u="none" strike="noStrike" cap="none">
                <a:solidFill>
                  <a:schemeClr val="dk2"/>
                </a:solidFill>
                <a:latin typeface="Arial"/>
                <a:ea typeface="Arial"/>
                <a:cs typeface="Arial"/>
                <a:sym typeface="Arial"/>
              </a:defRPr>
            </a:lvl3pPr>
            <a:lvl4pPr marR="0" lvl="3" algn="l" rtl="0">
              <a:spcBef>
                <a:spcPts val="0"/>
              </a:spcBef>
              <a:spcAft>
                <a:spcPts val="0"/>
              </a:spcAft>
              <a:buSzPts val="1400"/>
              <a:buNone/>
              <a:defRPr sz="4000" b="0" i="0" u="none" strike="noStrike" cap="none">
                <a:solidFill>
                  <a:schemeClr val="dk2"/>
                </a:solidFill>
                <a:latin typeface="Arial"/>
                <a:ea typeface="Arial"/>
                <a:cs typeface="Arial"/>
                <a:sym typeface="Arial"/>
              </a:defRPr>
            </a:lvl4pPr>
            <a:lvl5pPr marR="0" lvl="4" algn="l" rtl="0">
              <a:spcBef>
                <a:spcPts val="0"/>
              </a:spcBef>
              <a:spcAft>
                <a:spcPts val="0"/>
              </a:spcAft>
              <a:buSzPts val="1400"/>
              <a:buNone/>
              <a:defRPr sz="4000" b="0" i="0" u="none" strike="noStrike" cap="none">
                <a:solidFill>
                  <a:schemeClr val="dk2"/>
                </a:solidFill>
                <a:latin typeface="Arial"/>
                <a:ea typeface="Arial"/>
                <a:cs typeface="Arial"/>
                <a:sym typeface="Arial"/>
              </a:defRPr>
            </a:lvl5pPr>
            <a:lvl6pPr marR="0" lvl="5" algn="l" rtl="0">
              <a:spcBef>
                <a:spcPts val="0"/>
              </a:spcBef>
              <a:spcAft>
                <a:spcPts val="0"/>
              </a:spcAft>
              <a:buSzPts val="1400"/>
              <a:buNone/>
              <a:defRPr sz="4000" b="0" i="0" u="none" strike="noStrike" cap="none">
                <a:solidFill>
                  <a:schemeClr val="dk2"/>
                </a:solidFill>
                <a:latin typeface="Arial"/>
                <a:ea typeface="Arial"/>
                <a:cs typeface="Arial"/>
                <a:sym typeface="Arial"/>
              </a:defRPr>
            </a:lvl6pPr>
            <a:lvl7pPr marR="0" lvl="6" algn="l" rtl="0">
              <a:spcBef>
                <a:spcPts val="0"/>
              </a:spcBef>
              <a:spcAft>
                <a:spcPts val="0"/>
              </a:spcAft>
              <a:buSzPts val="1400"/>
              <a:buNone/>
              <a:defRPr sz="4000" b="0" i="0" u="none" strike="noStrike" cap="none">
                <a:solidFill>
                  <a:schemeClr val="dk2"/>
                </a:solidFill>
                <a:latin typeface="Arial"/>
                <a:ea typeface="Arial"/>
                <a:cs typeface="Arial"/>
                <a:sym typeface="Arial"/>
              </a:defRPr>
            </a:lvl7pPr>
            <a:lvl8pPr marR="0" lvl="7" algn="l" rtl="0">
              <a:spcBef>
                <a:spcPts val="0"/>
              </a:spcBef>
              <a:spcAft>
                <a:spcPts val="0"/>
              </a:spcAft>
              <a:buSzPts val="1400"/>
              <a:buNone/>
              <a:defRPr sz="4000" b="0" i="0" u="none" strike="noStrike" cap="none">
                <a:solidFill>
                  <a:schemeClr val="dk2"/>
                </a:solidFill>
                <a:latin typeface="Arial"/>
                <a:ea typeface="Arial"/>
                <a:cs typeface="Arial"/>
                <a:sym typeface="Arial"/>
              </a:defRPr>
            </a:lvl8pPr>
            <a:lvl9pPr marR="0" lvl="8" algn="l" rtl="0">
              <a:spcBef>
                <a:spcPts val="0"/>
              </a:spcBef>
              <a:spcAft>
                <a:spcPts val="0"/>
              </a:spcAft>
              <a:buSzPts val="1400"/>
              <a:buNone/>
              <a:defRPr sz="4000" b="0" i="0" u="none" strike="noStrike" cap="none">
                <a:solidFill>
                  <a:schemeClr val="dk2"/>
                </a:solidFill>
                <a:latin typeface="Arial"/>
                <a:ea typeface="Arial"/>
                <a:cs typeface="Arial"/>
                <a:sym typeface="Arial"/>
              </a:defRPr>
            </a:lvl9pPr>
          </a:lstStyle>
          <a:p>
            <a:endParaRPr/>
          </a:p>
        </p:txBody>
      </p:sp>
      <p:sp>
        <p:nvSpPr>
          <p:cNvPr id="27" name="Google Shape;27;p28"/>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lvl1pPr marL="457200" marR="0" lvl="0" indent="-358140" algn="l" rtl="0">
              <a:spcBef>
                <a:spcPts val="480"/>
              </a:spcBef>
              <a:spcAft>
                <a:spcPts val="0"/>
              </a:spcAft>
              <a:buClr>
                <a:schemeClr val="accent1"/>
              </a:buClr>
              <a:buSzPts val="2040"/>
              <a:buFont typeface="Arial"/>
              <a:buChar char="•"/>
              <a:defRPr sz="2400" b="0" i="0" u="none" strike="noStrike" cap="none">
                <a:solidFill>
                  <a:schemeClr val="dk1"/>
                </a:solidFill>
                <a:latin typeface="Arial"/>
                <a:ea typeface="Arial"/>
                <a:cs typeface="Arial"/>
                <a:sym typeface="Arial"/>
              </a:defRPr>
            </a:lvl1pPr>
            <a:lvl2pPr marL="914400" marR="0" lvl="1" indent="-336550" algn="l" rtl="0">
              <a:spcBef>
                <a:spcPts val="400"/>
              </a:spcBef>
              <a:spcAft>
                <a:spcPts val="0"/>
              </a:spcAft>
              <a:buClr>
                <a:schemeClr val="accent1"/>
              </a:buClr>
              <a:buSzPts val="1700"/>
              <a:buFont typeface="Arial"/>
              <a:buChar char="•"/>
              <a:defRPr sz="2000" b="0" i="0" u="none" strike="noStrike" cap="none">
                <a:solidFill>
                  <a:schemeClr val="dk1"/>
                </a:solidFill>
                <a:latin typeface="Arial"/>
                <a:ea typeface="Arial"/>
                <a:cs typeface="Arial"/>
                <a:sym typeface="Arial"/>
              </a:defRPr>
            </a:lvl2pPr>
            <a:lvl3pPr marL="1371600" marR="0" lvl="2" indent="-331469" algn="l" rtl="0">
              <a:spcBef>
                <a:spcPts val="360"/>
              </a:spcBef>
              <a:spcAft>
                <a:spcPts val="0"/>
              </a:spcAft>
              <a:buClr>
                <a:schemeClr val="accent1"/>
              </a:buClr>
              <a:buSzPts val="162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accent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accent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6pPr>
            <a:lvl7pPr marL="3200400" marR="0" lvl="6"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7pPr>
            <a:lvl8pPr marL="3657600" marR="0" lvl="7"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8pPr>
            <a:lvl9pPr marL="4114800" marR="0" lvl="8" indent="-311150" algn="l" rtl="0">
              <a:spcBef>
                <a:spcPts val="260"/>
              </a:spcBef>
              <a:spcAft>
                <a:spcPts val="0"/>
              </a:spcAft>
              <a:buClr>
                <a:schemeClr val="accent1"/>
              </a:buClr>
              <a:buSzPts val="1300"/>
              <a:buFont typeface="Arial"/>
              <a:buChar char="•"/>
              <a:defRPr sz="1300" b="0" i="0" u="none" strike="noStrike" cap="none">
                <a:solidFill>
                  <a:schemeClr val="dk1"/>
                </a:solidFill>
                <a:latin typeface="Arial"/>
                <a:ea typeface="Arial"/>
                <a:cs typeface="Arial"/>
                <a:sym typeface="Arial"/>
              </a:defRPr>
            </a:lvl9pPr>
          </a:lstStyle>
          <a:p>
            <a:endParaRPr/>
          </a:p>
        </p:txBody>
      </p:sp>
      <p:sp>
        <p:nvSpPr>
          <p:cNvPr id="28" name="Google Shape;28;p28"/>
          <p:cNvSpPr txBox="1"/>
          <p:nvPr/>
        </p:nvSpPr>
        <p:spPr>
          <a:xfrm>
            <a:off x="0" y="0"/>
            <a:ext cx="9144000" cy="36512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29" name="Google Shape;29;p28"/>
          <p:cNvSpPr txBox="1">
            <a:spLocks noGrp="1"/>
          </p:cNvSpPr>
          <p:nvPr>
            <p:ph type="dt" idx="10"/>
          </p:nvPr>
        </p:nvSpPr>
        <p:spPr>
          <a:xfrm>
            <a:off x="457200" y="19050"/>
            <a:ext cx="2895600" cy="32861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0" name="Google Shape;30;p28"/>
          <p:cNvSpPr txBox="1">
            <a:spLocks noGrp="1"/>
          </p:cNvSpPr>
          <p:nvPr>
            <p:ph type="ftr" idx="11"/>
          </p:nvPr>
        </p:nvSpPr>
        <p:spPr>
          <a:xfrm>
            <a:off x="3429000" y="19050"/>
            <a:ext cx="4114800" cy="32861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2400" b="0" i="0" u="none">
                <a:solidFill>
                  <a:schemeClr val="dk1"/>
                </a:solidFill>
                <a:latin typeface="Times New Roman"/>
                <a:ea typeface="Times New Roman"/>
                <a:cs typeface="Times New Roman"/>
                <a:sym typeface="Times New Roman"/>
              </a:defRPr>
            </a:lvl1pPr>
            <a:lvl2pPr marR="0" lvl="1"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2pPr>
            <a:lvl3pPr marR="0" lvl="2"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3pPr>
            <a:lvl4pPr marR="0" lvl="3"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4pPr>
            <a:lvl5pPr marR="0" lvl="4"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5pPr>
            <a:lvl6pPr marR="0" lvl="5"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6pPr>
            <a:lvl7pPr marR="0" lvl="6"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7pPr>
            <a:lvl8pPr marR="0" lvl="7"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8pPr>
            <a:lvl9pPr marR="0" lvl="8" algn="l" rtl="0">
              <a:lnSpc>
                <a:spcPct val="100000"/>
              </a:lnSpc>
              <a:spcBef>
                <a:spcPts val="0"/>
              </a:spcBef>
              <a:spcAft>
                <a:spcPts val="0"/>
              </a:spcAft>
              <a:buSzPts val="1400"/>
              <a:buNone/>
              <a:defRPr sz="2400" b="0" i="0" u="none" strike="noStrike" cap="none">
                <a:solidFill>
                  <a:schemeClr val="dk1"/>
                </a:solidFill>
                <a:latin typeface="Times New Roman"/>
                <a:ea typeface="Times New Roman"/>
                <a:cs typeface="Times New Roman"/>
                <a:sym typeface="Times New Roman"/>
              </a:defRPr>
            </a:lvl9pPr>
          </a:lstStyle>
          <a:p>
            <a:endParaRPr/>
          </a:p>
        </p:txBody>
      </p:sp>
      <p:sp>
        <p:nvSpPr>
          <p:cNvPr id="31" name="Google Shape;31;p28"/>
          <p:cNvSpPr txBox="1">
            <a:spLocks noGrp="1"/>
          </p:cNvSpPr>
          <p:nvPr>
            <p:ph type="sldNum" idx="12"/>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lvl1pPr marL="0" marR="0" lvl="0"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1pPr>
            <a:lvl2pPr marL="0" marR="0" lvl="1"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2pPr>
            <a:lvl3pPr marL="0" marR="0" lvl="2"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3pPr>
            <a:lvl4pPr marL="0" marR="0" lvl="3"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4pPr>
            <a:lvl5pPr marL="0" marR="0" lvl="4"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5pPr>
            <a:lvl6pPr marL="0" marR="0" lvl="5"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6pPr>
            <a:lvl7pPr marL="0" marR="0" lvl="6"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7pPr>
            <a:lvl8pPr marL="0" marR="0" lvl="7"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8pPr>
            <a:lvl9pPr marL="0" marR="0" lvl="8" indent="0" algn="l" rtl="0">
              <a:lnSpc>
                <a:spcPct val="100000"/>
              </a:lnSpc>
              <a:spcBef>
                <a:spcPts val="0"/>
              </a:spcBef>
              <a:spcAft>
                <a:spcPts val="0"/>
              </a:spcAft>
              <a:buClr>
                <a:srgbClr val="FFFFFF"/>
              </a:buClr>
              <a:buSzPts val="1400"/>
              <a:buFont typeface="Times New Roman"/>
              <a:buNone/>
              <a:defRPr sz="1400" b="1" i="0" u="none">
                <a:solidFill>
                  <a:srgbClr val="FFFFFF"/>
                </a:solidFill>
                <a:latin typeface="Times New Roman"/>
                <a:ea typeface="Times New Roman"/>
                <a:cs typeface="Times New Roman"/>
                <a:sym typeface="Times New Roman"/>
              </a:defRPr>
            </a:lvl9pPr>
          </a:lstStyle>
          <a:p>
            <a:pPr marL="0" lvl="0" indent="0" algn="l" rtl="0">
              <a:spcBef>
                <a:spcPts val="0"/>
              </a:spcBef>
              <a:spcAft>
                <a:spcPts val="0"/>
              </a:spcAft>
              <a:buNone/>
            </a:pPr>
            <a:fld id="{00000000-1234-1234-1234-123412341234}" type="slidenum">
              <a:rPr lang="en-US"/>
              <a:t>‹#›</a:t>
            </a:fld>
            <a:endParaRPr b="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txBox="1">
            <a:spLocks noGrp="1"/>
          </p:cNvSpPr>
          <p:nvPr>
            <p:ph type="ctrTitle"/>
          </p:nvPr>
        </p:nvSpPr>
        <p:spPr>
          <a:xfrm>
            <a:off x="685800" y="1371600"/>
            <a:ext cx="7848600" cy="1927225"/>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Clr>
                <a:schemeClr val="dk2"/>
              </a:buClr>
              <a:buSzPts val="5400"/>
              <a:buFont typeface="Arial Rounded"/>
              <a:buNone/>
            </a:pPr>
            <a:r>
              <a:rPr lang="en-US" sz="5400" b="1" i="0" u="none">
                <a:solidFill>
                  <a:schemeClr val="dk2"/>
                </a:solidFill>
                <a:latin typeface="Arial Rounded"/>
                <a:ea typeface="Arial Rounded"/>
                <a:cs typeface="Arial Rounded"/>
                <a:sym typeface="Arial Rounded"/>
              </a:rPr>
              <a:t>FIXED ASSETS</a:t>
            </a:r>
            <a:endParaRPr/>
          </a:p>
        </p:txBody>
      </p:sp>
      <p:sp>
        <p:nvSpPr>
          <p:cNvPr id="79" name="Google Shape;79;p1"/>
          <p:cNvSpPr txBox="1">
            <a:spLocks noGrp="1"/>
          </p:cNvSpPr>
          <p:nvPr>
            <p:ph type="subTitle" idx="1"/>
          </p:nvPr>
        </p:nvSpPr>
        <p:spPr>
          <a:xfrm>
            <a:off x="685800" y="3505200"/>
            <a:ext cx="6400800" cy="1752600"/>
          </a:xfrm>
          <a:prstGeom prst="rect">
            <a:avLst/>
          </a:prstGeom>
          <a:noFill/>
          <a:ln>
            <a:noFill/>
          </a:ln>
        </p:spPr>
        <p:txBody>
          <a:bodyPr spcFirstLastPara="1" wrap="square" lIns="91425" tIns="45700" rIns="91425" bIns="45700" anchor="t" anchorCtr="0">
            <a:normAutofit/>
          </a:bodyPr>
          <a:lstStyle/>
          <a:p>
            <a:pPr marL="0" lvl="0" indent="0" algn="l" rtl="0">
              <a:lnSpc>
                <a:spcPct val="80000"/>
              </a:lnSpc>
              <a:spcBef>
                <a:spcPts val="0"/>
              </a:spcBef>
              <a:spcAft>
                <a:spcPts val="0"/>
              </a:spcAft>
              <a:buSzPts val="1870"/>
              <a:buNone/>
            </a:pPr>
            <a:endParaRPr sz="2200" b="0" i="0" u="none" dirty="0">
              <a:solidFill>
                <a:srgbClr val="57576E"/>
              </a:solidFill>
              <a:latin typeface="Arial"/>
              <a:ea typeface="Arial"/>
              <a:cs typeface="Arial"/>
              <a:sym typeface="Arial"/>
            </a:endParaRPr>
          </a:p>
          <a:p>
            <a:pPr marL="0" lvl="0" indent="0" algn="l" rtl="0">
              <a:lnSpc>
                <a:spcPct val="80000"/>
              </a:lnSpc>
              <a:spcBef>
                <a:spcPts val="440"/>
              </a:spcBef>
              <a:spcAft>
                <a:spcPts val="0"/>
              </a:spcAft>
              <a:buSzPts val="1870"/>
              <a:buNone/>
            </a:pPr>
            <a:r>
              <a:rPr lang="en-US" sz="2200" b="1" i="0" u="none" dirty="0">
                <a:solidFill>
                  <a:srgbClr val="57576E"/>
                </a:solidFill>
                <a:latin typeface="Arial Rounded"/>
                <a:ea typeface="Arial Rounded"/>
                <a:cs typeface="Arial Rounded"/>
                <a:sym typeface="Arial Rounded"/>
              </a:rPr>
              <a:t>Fiscal Year-end </a:t>
            </a:r>
            <a:endParaRPr dirty="0"/>
          </a:p>
          <a:p>
            <a:pPr marL="0" lvl="0" indent="0" algn="l" rtl="0">
              <a:lnSpc>
                <a:spcPct val="80000"/>
              </a:lnSpc>
              <a:spcBef>
                <a:spcPts val="440"/>
              </a:spcBef>
              <a:spcAft>
                <a:spcPts val="0"/>
              </a:spcAft>
              <a:buSzPts val="1870"/>
              <a:buNone/>
            </a:pPr>
            <a:r>
              <a:rPr lang="en-US" sz="2200" b="1" i="0" u="none" dirty="0">
                <a:solidFill>
                  <a:srgbClr val="57576E"/>
                </a:solidFill>
                <a:latin typeface="Arial Rounded"/>
                <a:ea typeface="Arial Rounded"/>
                <a:cs typeface="Arial Rounded"/>
                <a:sym typeface="Arial Rounded"/>
              </a:rPr>
              <a:t>Closing Procedures</a:t>
            </a:r>
            <a:endParaRPr dirty="0"/>
          </a:p>
          <a:p>
            <a:pPr marL="0" lvl="0" indent="0" algn="l" rtl="0">
              <a:lnSpc>
                <a:spcPct val="80000"/>
              </a:lnSpc>
              <a:spcBef>
                <a:spcPts val="440"/>
              </a:spcBef>
              <a:spcAft>
                <a:spcPts val="0"/>
              </a:spcAft>
              <a:buSzPts val="1870"/>
              <a:buNone/>
            </a:pPr>
            <a:endParaRPr sz="2200" b="1" i="0" u="none" dirty="0">
              <a:solidFill>
                <a:srgbClr val="57576E"/>
              </a:solidFill>
              <a:latin typeface="Arial Rounded"/>
              <a:ea typeface="Arial Rounded"/>
              <a:cs typeface="Arial Rounded"/>
              <a:sym typeface="Arial Rounded"/>
            </a:endParaRPr>
          </a:p>
          <a:p>
            <a:pPr marL="0" lvl="0" indent="0" algn="l" rtl="0">
              <a:lnSpc>
                <a:spcPct val="80000"/>
              </a:lnSpc>
              <a:spcBef>
                <a:spcPts val="380"/>
              </a:spcBef>
              <a:spcAft>
                <a:spcPts val="0"/>
              </a:spcAft>
              <a:buSzPts val="1615"/>
              <a:buNone/>
            </a:pPr>
            <a:r>
              <a:rPr lang="en-US" sz="1900" b="1" dirty="0">
                <a:solidFill>
                  <a:srgbClr val="57576E"/>
                </a:solidFill>
                <a:latin typeface="Arial Rounded"/>
                <a:sym typeface="Arial Rounded"/>
              </a:rPr>
              <a:t>FY2021</a:t>
            </a:r>
            <a:endParaRPr dirty="0"/>
          </a:p>
        </p:txBody>
      </p:sp>
    </p:spTree>
  </p:cSld>
  <p:clrMapOvr>
    <a:masterClrMapping/>
  </p:clrMapOvr>
  <p:transition spd="slow">
    <p:push/>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166"/>
        <p:cNvGrpSpPr/>
        <p:nvPr/>
      </p:nvGrpSpPr>
      <p:grpSpPr>
        <a:xfrm>
          <a:off x="0" y="0"/>
          <a:ext cx="0" cy="0"/>
          <a:chOff x="0" y="0"/>
          <a:chExt cx="0" cy="0"/>
        </a:xfrm>
      </p:grpSpPr>
      <p:pic>
        <p:nvPicPr>
          <p:cNvPr id="167" name="Google Shape;167;p11"/>
          <p:cNvPicPr preferRelativeResize="0"/>
          <p:nvPr/>
        </p:nvPicPr>
        <p:blipFill rotWithShape="1">
          <a:blip r:embed="rId3">
            <a:alphaModFix/>
          </a:blip>
          <a:srcRect t="5427" r="909"/>
          <a:stretch/>
        </p:blipFill>
        <p:spPr>
          <a:xfrm>
            <a:off x="176212" y="876300"/>
            <a:ext cx="8721725" cy="3048000"/>
          </a:xfrm>
          <a:prstGeom prst="rect">
            <a:avLst/>
          </a:prstGeom>
          <a:noFill/>
          <a:ln>
            <a:noFill/>
          </a:ln>
        </p:spPr>
      </p:pic>
      <p:sp>
        <p:nvSpPr>
          <p:cNvPr id="168" name="Google Shape;168;p11"/>
          <p:cNvSpPr txBox="1"/>
          <p:nvPr/>
        </p:nvSpPr>
        <p:spPr>
          <a:xfrm>
            <a:off x="2990850" y="1914525"/>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69" name="Google Shape;169;p11"/>
          <p:cNvSpPr txBox="1"/>
          <p:nvPr/>
        </p:nvSpPr>
        <p:spPr>
          <a:xfrm>
            <a:off x="3733800" y="1914525"/>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70" name="Google Shape;170;p11"/>
          <p:cNvSpPr txBox="1"/>
          <p:nvPr/>
        </p:nvSpPr>
        <p:spPr>
          <a:xfrm rot="10800000" flipH="1">
            <a:off x="4768850" y="1735137"/>
            <a:ext cx="381000" cy="8382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71" name="Google Shape;171;p11"/>
          <p:cNvSpPr txBox="1"/>
          <p:nvPr/>
        </p:nvSpPr>
        <p:spPr>
          <a:xfrm>
            <a:off x="5922962" y="1973262"/>
            <a:ext cx="304800" cy="3048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2400" b="0" i="0" u="none">
              <a:solidFill>
                <a:schemeClr val="dk1"/>
              </a:solidFill>
              <a:latin typeface="Times New Roman"/>
              <a:ea typeface="Times New Roman"/>
              <a:cs typeface="Times New Roman"/>
              <a:sym typeface="Times New Roman"/>
            </a:endParaRPr>
          </a:p>
        </p:txBody>
      </p:sp>
      <p:sp>
        <p:nvSpPr>
          <p:cNvPr id="172" name="Google Shape;172;p11"/>
          <p:cNvSpPr txBox="1"/>
          <p:nvPr/>
        </p:nvSpPr>
        <p:spPr>
          <a:xfrm>
            <a:off x="6781800" y="1992312"/>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73" name="Google Shape;173;p11"/>
          <p:cNvSpPr txBox="1"/>
          <p:nvPr/>
        </p:nvSpPr>
        <p:spPr>
          <a:xfrm>
            <a:off x="6781800" y="1914525"/>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74" name="Google Shape;174;p11"/>
          <p:cNvSpPr txBox="1"/>
          <p:nvPr/>
        </p:nvSpPr>
        <p:spPr>
          <a:xfrm>
            <a:off x="7889875" y="1982787"/>
            <a:ext cx="185737" cy="1746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000"/>
              <a:buFont typeface="Times New Roman"/>
              <a:buNone/>
            </a:pPr>
            <a:r>
              <a:rPr lang="en-US" sz="2000" b="1" i="0" u="none">
                <a:solidFill>
                  <a:srgbClr val="FF0000"/>
                </a:solidFill>
                <a:latin typeface="Times New Roman"/>
                <a:ea typeface="Times New Roman"/>
                <a:cs typeface="Times New Roman"/>
                <a:sym typeface="Times New Roman"/>
              </a:rPr>
              <a:t>=</a:t>
            </a:r>
            <a:endParaRPr/>
          </a:p>
        </p:txBody>
      </p:sp>
      <p:sp>
        <p:nvSpPr>
          <p:cNvPr id="175" name="Google Shape;175;p11"/>
          <p:cNvSpPr txBox="1"/>
          <p:nvPr/>
        </p:nvSpPr>
        <p:spPr>
          <a:xfrm>
            <a:off x="5903912" y="1874837"/>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76" name="Google Shape;176;p11"/>
          <p:cNvSpPr txBox="1"/>
          <p:nvPr/>
        </p:nvSpPr>
        <p:spPr>
          <a:xfrm>
            <a:off x="5922962" y="1973262"/>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2"/>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Suggested Non-GAAP Reports</a:t>
            </a:r>
            <a:endParaRPr/>
          </a:p>
        </p:txBody>
      </p:sp>
      <p:sp>
        <p:nvSpPr>
          <p:cNvPr id="182" name="Google Shape;182;p12"/>
          <p:cNvSpPr txBox="1">
            <a:spLocks noGrp="1"/>
          </p:cNvSpPr>
          <p:nvPr>
            <p:ph type="body" idx="1"/>
          </p:nvPr>
        </p:nvSpPr>
        <p:spPr>
          <a:xfrm>
            <a:off x="457200" y="1981200"/>
            <a:ext cx="8458200" cy="4267200"/>
          </a:xfrm>
          <a:prstGeom prst="rect">
            <a:avLst/>
          </a:prstGeom>
          <a:noFill/>
          <a:ln>
            <a:noFill/>
          </a:ln>
        </p:spPr>
        <p:txBody>
          <a:bodyPr spcFirstLastPara="1" wrap="square" lIns="91425" tIns="45700" rIns="91425" bIns="45700" anchor="t" anchorCtr="0">
            <a:normAutofit/>
          </a:bodyPr>
          <a:lstStyle/>
          <a:p>
            <a:pPr marL="182562" marR="0" lvl="0" indent="-182562" algn="l" rtl="0">
              <a:lnSpc>
                <a:spcPct val="110000"/>
              </a:lnSpc>
              <a:spcBef>
                <a:spcPts val="0"/>
              </a:spcBef>
              <a:spcAft>
                <a:spcPts val="0"/>
              </a:spcAft>
              <a:buClr>
                <a:schemeClr val="accent1"/>
              </a:buClr>
              <a:buSzPts val="1530"/>
              <a:buFont typeface="Arial"/>
              <a:buChar char="•"/>
            </a:pPr>
            <a:r>
              <a:rPr lang="en-US" sz="1800" b="1" i="0" u="none" dirty="0">
                <a:solidFill>
                  <a:srgbClr val="ACA73B"/>
                </a:solidFill>
                <a:latin typeface="Arial"/>
                <a:ea typeface="Arial"/>
                <a:cs typeface="Arial"/>
                <a:sym typeface="Arial"/>
              </a:rPr>
              <a:t>EIS303 – Inventory Master Listing</a:t>
            </a:r>
            <a:r>
              <a:rPr lang="en-US" sz="1800" b="0" i="0" u="none" dirty="0">
                <a:solidFill>
                  <a:schemeClr val="dk1"/>
                </a:solidFill>
                <a:latin typeface="Arial"/>
                <a:ea typeface="Arial"/>
                <a:cs typeface="Arial"/>
                <a:sym typeface="Arial"/>
              </a:rPr>
              <a:t>…..includes all data on file for items; VERY LARGE report – it can produce a complete listing of all items or specified subsets (i.e. report of just depreciation information); don’t recommend printing out a hard copy of the report.</a:t>
            </a:r>
            <a:endParaRPr dirty="0"/>
          </a:p>
          <a:p>
            <a:pPr marL="182562" marR="0" lvl="0" indent="-182562" algn="l" rtl="0">
              <a:lnSpc>
                <a:spcPct val="100000"/>
              </a:lnSpc>
              <a:spcBef>
                <a:spcPts val="360"/>
              </a:spcBef>
              <a:spcAft>
                <a:spcPts val="0"/>
              </a:spcAft>
              <a:buClr>
                <a:schemeClr val="accent1"/>
              </a:buClr>
              <a:buSzPts val="1530"/>
              <a:buFont typeface="Arial"/>
              <a:buChar char="•"/>
            </a:pPr>
            <a:r>
              <a:rPr lang="en-US" sz="1800" b="1" i="0" u="none" dirty="0">
                <a:solidFill>
                  <a:srgbClr val="47534C"/>
                </a:solidFill>
                <a:latin typeface="Arial"/>
                <a:ea typeface="Arial"/>
                <a:cs typeface="Arial"/>
                <a:sym typeface="Arial"/>
              </a:rPr>
              <a:t>EIS304 – Brief Asset Listing</a:t>
            </a:r>
            <a:r>
              <a:rPr lang="en-US" sz="1800" b="0" i="0" u="none" dirty="0">
                <a:solidFill>
                  <a:schemeClr val="dk1"/>
                </a:solidFill>
                <a:latin typeface="Arial"/>
                <a:ea typeface="Arial"/>
                <a:cs typeface="Arial"/>
                <a:sym typeface="Arial"/>
              </a:rPr>
              <a:t>….. a one line per item listing of all items on file or subsets; EIS304 reports recommended to run at FYE…include capitalized items only and Status Codes of “A, N, EH, and EN” (with the exception of the disposition report).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Brief Asset Listing by fund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Brief Asset Listing by function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Brief Asset Listing by asset class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Acquisitions for current fiscal year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Dispositions for current fiscal year </a:t>
            </a:r>
            <a:endParaRPr dirty="0"/>
          </a:p>
          <a:p>
            <a:pPr marL="182562" marR="0" lvl="0" indent="-96202" algn="l" rtl="0">
              <a:lnSpc>
                <a:spcPct val="110000"/>
              </a:lnSpc>
              <a:spcBef>
                <a:spcPts val="320"/>
              </a:spcBef>
              <a:spcAft>
                <a:spcPts val="0"/>
              </a:spcAft>
              <a:buClr>
                <a:schemeClr val="accent1"/>
              </a:buClr>
              <a:buSzPts val="1360"/>
              <a:buFont typeface="Arial"/>
              <a:buNone/>
            </a:pPr>
            <a:endParaRPr sz="1600" b="0" i="0" u="none" dirty="0">
              <a:solidFill>
                <a:schemeClr val="dk1"/>
              </a:solidFill>
              <a:latin typeface="Arial"/>
              <a:ea typeface="Arial"/>
              <a:cs typeface="Arial"/>
              <a:sym typeface="Arial"/>
            </a:endParaRPr>
          </a:p>
          <a:p>
            <a:pPr marL="182562" marR="0" lvl="0" indent="-85407" algn="l" rtl="0">
              <a:lnSpc>
                <a:spcPct val="110000"/>
              </a:lnSpc>
              <a:spcBef>
                <a:spcPts val="360"/>
              </a:spcBef>
              <a:spcAft>
                <a:spcPts val="0"/>
              </a:spcAft>
              <a:buClr>
                <a:schemeClr val="accent1"/>
              </a:buClr>
              <a:buSzPts val="1530"/>
              <a:buFont typeface="Arial"/>
              <a:buNone/>
            </a:pPr>
            <a:endParaRPr sz="1800" b="0" i="0" u="none" dirty="0">
              <a:solidFill>
                <a:schemeClr val="dk1"/>
              </a:solidFill>
              <a:latin typeface="Arial"/>
              <a:ea typeface="Arial"/>
              <a:cs typeface="Arial"/>
              <a:sym typeface="Arial"/>
            </a:endParaRPr>
          </a:p>
          <a:p>
            <a:pPr marL="182563" marR="0" lvl="0" indent="-85407" algn="l" rtl="0">
              <a:spcBef>
                <a:spcPts val="360"/>
              </a:spcBef>
              <a:spcAft>
                <a:spcPts val="0"/>
              </a:spcAft>
              <a:buClr>
                <a:schemeClr val="accent1"/>
              </a:buClr>
              <a:buSzPts val="1530"/>
              <a:buFont typeface="Arial"/>
              <a:buNone/>
            </a:pPr>
            <a:endParaRPr sz="1800" b="0" i="0" u="none" dirty="0">
              <a:solidFill>
                <a:schemeClr val="dk1"/>
              </a:solidFill>
              <a:latin typeface="Arial"/>
              <a:ea typeface="Arial"/>
              <a:cs typeface="Arial"/>
              <a:sym typeface="Arial"/>
            </a:endParaRPr>
          </a:p>
        </p:txBody>
      </p:sp>
      <p:sp>
        <p:nvSpPr>
          <p:cNvPr id="183" name="Google Shape;183;p12"/>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11</a:t>
            </a:fld>
            <a:endParaRPr/>
          </a:p>
        </p:txBody>
      </p:sp>
      <p:sp>
        <p:nvSpPr>
          <p:cNvPr id="184" name="Google Shape;184;p12"/>
          <p:cNvSpPr/>
          <p:nvPr/>
        </p:nvSpPr>
        <p:spPr>
          <a:xfrm>
            <a:off x="4876800" y="4495800"/>
            <a:ext cx="2895600" cy="914400"/>
          </a:xfrm>
          <a:prstGeom prst="leftArrowCallout">
            <a:avLst>
              <a:gd name="adj1" fmla="val 3644"/>
              <a:gd name="adj2" fmla="val 25000"/>
              <a:gd name="adj3" fmla="val 1705"/>
              <a:gd name="adj4" fmla="val 64977"/>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 Included in </a:t>
            </a:r>
            <a:endParaRPr dirty="0"/>
          </a:p>
          <a:p>
            <a:pPr marL="0" marR="0" lvl="0" indent="0" algn="l" rtl="0">
              <a:lnSpc>
                <a:spcPct val="100000"/>
              </a:lnSpc>
              <a:spcBef>
                <a:spcPts val="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 EISCD</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Suggested Non-GAAP Reports</a:t>
            </a:r>
            <a:endParaRPr/>
          </a:p>
        </p:txBody>
      </p:sp>
      <p:sp>
        <p:nvSpPr>
          <p:cNvPr id="190" name="Google Shape;190;p13"/>
          <p:cNvSpPr txBox="1">
            <a:spLocks noGrp="1"/>
          </p:cNvSpPr>
          <p:nvPr>
            <p:ph type="body" idx="1"/>
          </p:nvPr>
        </p:nvSpPr>
        <p:spPr>
          <a:xfrm>
            <a:off x="533400" y="2133600"/>
            <a:ext cx="8382000" cy="3881437"/>
          </a:xfrm>
          <a:prstGeom prst="rect">
            <a:avLst/>
          </a:prstGeom>
          <a:noFill/>
          <a:ln>
            <a:noFill/>
          </a:ln>
        </p:spPr>
        <p:txBody>
          <a:bodyPr spcFirstLastPara="1" wrap="square" lIns="91425" tIns="45700" rIns="91425" bIns="45700" anchor="t" anchorCtr="0">
            <a:normAutofit/>
          </a:bodyPr>
          <a:lstStyle/>
          <a:p>
            <a:pPr marL="182562" marR="0" lvl="0" indent="-182562" algn="l" rtl="0">
              <a:lnSpc>
                <a:spcPct val="100000"/>
              </a:lnSpc>
              <a:spcBef>
                <a:spcPts val="0"/>
              </a:spcBef>
              <a:spcAft>
                <a:spcPts val="0"/>
              </a:spcAft>
              <a:buClr>
                <a:schemeClr val="accent1"/>
              </a:buClr>
              <a:buSzPts val="1530"/>
              <a:buFont typeface="Arial"/>
              <a:buChar char="•"/>
            </a:pPr>
            <a:r>
              <a:rPr lang="en-US" sz="1800" b="1" i="0" u="sng" dirty="0">
                <a:solidFill>
                  <a:srgbClr val="ACA73B"/>
                </a:solidFill>
                <a:latin typeface="Arial"/>
                <a:ea typeface="Arial"/>
                <a:cs typeface="Arial"/>
                <a:sym typeface="Arial"/>
              </a:rPr>
              <a:t>EIS305</a:t>
            </a:r>
            <a:r>
              <a:rPr lang="en-US" sz="1800" b="1" i="0" u="none" dirty="0">
                <a:solidFill>
                  <a:srgbClr val="ACA73B"/>
                </a:solidFill>
                <a:latin typeface="Arial"/>
                <a:ea typeface="Arial"/>
                <a:cs typeface="Arial"/>
                <a:sym typeface="Arial"/>
              </a:rPr>
              <a:t> – Book Value (Depreciation) Report</a:t>
            </a:r>
            <a:r>
              <a:rPr lang="en-US" sz="1800" b="0" i="0" u="none" dirty="0">
                <a:solidFill>
                  <a:schemeClr val="dk1"/>
                </a:solidFill>
                <a:latin typeface="Arial"/>
                <a:ea typeface="Arial"/>
                <a:cs typeface="Arial"/>
                <a:sym typeface="Arial"/>
              </a:rPr>
              <a:t>…..displays depreciation information listing original cost, salvage value, book value, % of depreciation, and last year of useful life.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The date 06/</a:t>
            </a:r>
            <a:r>
              <a:rPr lang="en-US" sz="1800" b="0" i="0" u="none" strike="noStrike" cap="none" dirty="0" err="1">
                <a:solidFill>
                  <a:schemeClr val="dk1"/>
                </a:solidFill>
                <a:latin typeface="Arial"/>
                <a:ea typeface="Arial"/>
                <a:cs typeface="Arial"/>
                <a:sym typeface="Arial"/>
              </a:rPr>
              <a:t>xxxx</a:t>
            </a:r>
            <a:r>
              <a:rPr lang="en-US" sz="1800" b="0" i="0" u="none" strike="noStrike" cap="none" dirty="0">
                <a:solidFill>
                  <a:schemeClr val="dk1"/>
                </a:solidFill>
                <a:latin typeface="Arial"/>
                <a:ea typeface="Arial"/>
                <a:cs typeface="Arial"/>
                <a:sym typeface="Arial"/>
              </a:rPr>
              <a:t> (where </a:t>
            </a:r>
            <a:r>
              <a:rPr lang="en-US" sz="1800" b="0" i="0" u="none" strike="noStrike" cap="none" dirty="0" err="1">
                <a:solidFill>
                  <a:schemeClr val="dk1"/>
                </a:solidFill>
                <a:latin typeface="Arial"/>
                <a:ea typeface="Arial"/>
                <a:cs typeface="Arial"/>
                <a:sym typeface="Arial"/>
              </a:rPr>
              <a:t>xxxx</a:t>
            </a:r>
            <a:r>
              <a:rPr lang="en-US" sz="1800" b="0" i="0" u="none" strike="noStrike" cap="none" dirty="0">
                <a:solidFill>
                  <a:schemeClr val="dk1"/>
                </a:solidFill>
                <a:latin typeface="Arial"/>
                <a:ea typeface="Arial"/>
                <a:cs typeface="Arial"/>
                <a:sym typeface="Arial"/>
              </a:rPr>
              <a:t> is FY being closed) is used for the reporting date. EIS305 reports recommended to run at FYE…include capitalized items only and Status Codes of “A, N, EH, and EN” (with the exception of the disposition report).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Book Value Report by function</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Book Value Report by class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Depreciation for current FY dispositions by function </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Depreciation for current FY dispositions by class </a:t>
            </a:r>
            <a:endParaRPr dirty="0"/>
          </a:p>
        </p:txBody>
      </p:sp>
      <p:sp>
        <p:nvSpPr>
          <p:cNvPr id="191" name="Google Shape;191;p13"/>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12</a:t>
            </a:fld>
            <a:endParaRPr/>
          </a:p>
        </p:txBody>
      </p:sp>
      <p:sp>
        <p:nvSpPr>
          <p:cNvPr id="192" name="Google Shape;192;p13"/>
          <p:cNvSpPr/>
          <p:nvPr/>
        </p:nvSpPr>
        <p:spPr>
          <a:xfrm>
            <a:off x="6019800" y="4038600"/>
            <a:ext cx="2590800" cy="914400"/>
          </a:xfrm>
          <a:prstGeom prst="leftArrowCallout">
            <a:avLst>
              <a:gd name="adj1" fmla="val 3644"/>
              <a:gd name="adj2" fmla="val 25000"/>
              <a:gd name="adj3" fmla="val 1906"/>
              <a:gd name="adj4" fmla="val 64977"/>
            </a:avLst>
          </a:prstGeom>
          <a:solidFill>
            <a:schemeClr val="accent1"/>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2400"/>
              <a:buFont typeface="Times New Roman"/>
              <a:buNone/>
            </a:pPr>
            <a:r>
              <a:rPr lang="en-US" sz="2400" b="0" i="0" u="none" dirty="0">
                <a:solidFill>
                  <a:schemeClr val="dk1"/>
                </a:solidFill>
                <a:latin typeface="Times New Roman"/>
                <a:ea typeface="Times New Roman"/>
                <a:cs typeface="Times New Roman"/>
                <a:sym typeface="Times New Roman"/>
              </a:rPr>
              <a:t> Included in EISCD</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1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Suggested Non-GAAP Reports</a:t>
            </a:r>
            <a:endParaRPr/>
          </a:p>
        </p:txBody>
      </p:sp>
      <p:sp>
        <p:nvSpPr>
          <p:cNvPr id="198" name="Google Shape;198;p14"/>
          <p:cNvSpPr txBox="1">
            <a:spLocks noGrp="1"/>
          </p:cNvSpPr>
          <p:nvPr>
            <p:ph type="body" idx="1"/>
          </p:nvPr>
        </p:nvSpPr>
        <p:spPr>
          <a:xfrm>
            <a:off x="609600" y="2209800"/>
            <a:ext cx="7958137" cy="3881437"/>
          </a:xfrm>
          <a:prstGeom prst="rect">
            <a:avLst/>
          </a:prstGeom>
          <a:noFill/>
          <a:ln>
            <a:noFill/>
          </a:ln>
        </p:spPr>
        <p:txBody>
          <a:bodyPr spcFirstLastPara="1" wrap="square" lIns="91425" tIns="45700" rIns="91425" bIns="45700" anchor="t" anchorCtr="0">
            <a:normAutofit/>
          </a:bodyPr>
          <a:lstStyle/>
          <a:p>
            <a:pPr marL="182562" marR="0" lvl="0" indent="-182562" algn="l" rtl="0">
              <a:lnSpc>
                <a:spcPct val="100000"/>
              </a:lnSpc>
              <a:spcBef>
                <a:spcPts val="0"/>
              </a:spcBef>
              <a:spcAft>
                <a:spcPts val="0"/>
              </a:spcAft>
              <a:buClr>
                <a:schemeClr val="accent1"/>
              </a:buClr>
              <a:buSzPts val="1700"/>
              <a:buFont typeface="Arial"/>
              <a:buChar char="•"/>
            </a:pPr>
            <a:r>
              <a:rPr lang="en-US" sz="2000" b="1" i="0" u="none">
                <a:solidFill>
                  <a:srgbClr val="ACA73B"/>
                </a:solidFill>
                <a:latin typeface="Arial"/>
                <a:ea typeface="Arial"/>
                <a:cs typeface="Arial"/>
                <a:sym typeface="Arial"/>
              </a:rPr>
              <a:t>EIS401 – Insurance Values Report</a:t>
            </a:r>
            <a:r>
              <a:rPr lang="en-US" sz="2000" b="0" i="0" u="none">
                <a:solidFill>
                  <a:schemeClr val="dk1"/>
                </a:solidFill>
                <a:latin typeface="Arial"/>
                <a:ea typeface="Arial"/>
                <a:cs typeface="Arial"/>
                <a:sym typeface="Arial"/>
              </a:rPr>
              <a:t>…..lists insurable values and replacement cost information for items; insurable values listed reflect the insurance classifications assigned to the item categories in EISMNT/CATSCN;   Recommended if the district maintains current replacement cost and/or insurable values on the inventory item records. </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1" i="0" u="none">
                <a:solidFill>
                  <a:srgbClr val="ACA73B"/>
                </a:solidFill>
                <a:latin typeface="Arial"/>
                <a:ea typeface="Arial"/>
                <a:cs typeface="Arial"/>
                <a:sym typeface="Arial"/>
              </a:rPr>
              <a:t>EIS801 – Audit Report</a:t>
            </a:r>
            <a:r>
              <a:rPr lang="en-US" sz="2000" b="0" i="0" u="none">
                <a:solidFill>
                  <a:schemeClr val="dk1"/>
                </a:solidFill>
                <a:latin typeface="Arial"/>
                <a:ea typeface="Arial"/>
                <a:cs typeface="Arial"/>
                <a:sym typeface="Arial"/>
              </a:rPr>
              <a:t>…..tracks changes made to the EIS files</a:t>
            </a:r>
            <a:endParaRPr/>
          </a:p>
          <a:p>
            <a:pPr marL="457200" marR="0" lvl="1" indent="-182561"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For FYE, select the </a:t>
            </a:r>
            <a:r>
              <a:rPr lang="en-US" sz="2000" b="1" i="0" u="none" strike="noStrike" cap="none">
                <a:solidFill>
                  <a:schemeClr val="dk1"/>
                </a:solidFill>
                <a:latin typeface="Arial"/>
                <a:ea typeface="Arial"/>
                <a:cs typeface="Arial"/>
                <a:sym typeface="Arial"/>
              </a:rPr>
              <a:t>Official</a:t>
            </a:r>
            <a:r>
              <a:rPr lang="en-US" sz="2000" b="0" i="0" u="none" strike="noStrike" cap="none">
                <a:solidFill>
                  <a:schemeClr val="dk1"/>
                </a:solidFill>
                <a:latin typeface="Arial"/>
                <a:ea typeface="Arial"/>
                <a:cs typeface="Arial"/>
                <a:sym typeface="Arial"/>
              </a:rPr>
              <a:t> Option  and keep on file for the auditors… used as an official audit trail</a:t>
            </a:r>
            <a:endParaRPr/>
          </a:p>
          <a:p>
            <a:pPr marL="182563" marR="0" lvl="0" indent="-74613" algn="l" rtl="0">
              <a:spcBef>
                <a:spcPts val="400"/>
              </a:spcBef>
              <a:spcAft>
                <a:spcPts val="0"/>
              </a:spcAft>
              <a:buClr>
                <a:schemeClr val="accent1"/>
              </a:buClr>
              <a:buSzPts val="1700"/>
              <a:buFont typeface="Arial"/>
              <a:buNone/>
            </a:pPr>
            <a:endParaRPr sz="2000" b="0" i="0" u="none" strike="noStrike" cap="none">
              <a:solidFill>
                <a:schemeClr val="dk1"/>
              </a:solidFill>
              <a:latin typeface="Arial"/>
              <a:ea typeface="Arial"/>
              <a:cs typeface="Arial"/>
              <a:sym typeface="Arial"/>
            </a:endParaRPr>
          </a:p>
        </p:txBody>
      </p:sp>
      <p:sp>
        <p:nvSpPr>
          <p:cNvPr id="199" name="Google Shape;199;p14"/>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1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Fiscal Year-End Closing Procedure</a:t>
            </a:r>
            <a:endParaRPr/>
          </a:p>
        </p:txBody>
      </p:sp>
      <p:sp>
        <p:nvSpPr>
          <p:cNvPr id="205" name="Google Shape;205;p17"/>
          <p:cNvSpPr txBox="1">
            <a:spLocks noGrp="1"/>
          </p:cNvSpPr>
          <p:nvPr>
            <p:ph type="body" idx="1"/>
          </p:nvPr>
        </p:nvSpPr>
        <p:spPr>
          <a:xfrm>
            <a:off x="457200" y="1828800"/>
            <a:ext cx="8534400" cy="4338637"/>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400"/>
              </a:spcBef>
              <a:spcAft>
                <a:spcPts val="0"/>
              </a:spcAft>
              <a:buClr>
                <a:schemeClr val="accent1"/>
              </a:buClr>
              <a:buSzPts val="1700"/>
              <a:buFont typeface="Arial"/>
              <a:buChar char="•"/>
            </a:pPr>
            <a:r>
              <a:rPr lang="en-US" sz="2000" b="0" i="0" u="none" dirty="0">
                <a:solidFill>
                  <a:srgbClr val="F4430C"/>
                </a:solidFill>
                <a:latin typeface="Arial"/>
                <a:ea typeface="Arial"/>
                <a:cs typeface="Arial"/>
                <a:sym typeface="Arial"/>
              </a:rPr>
              <a:t>Run EISCD </a:t>
            </a:r>
            <a:r>
              <a:rPr lang="en-US" sz="2000" b="0" i="0" u="none" dirty="0">
                <a:solidFill>
                  <a:schemeClr val="dk1"/>
                </a:solidFill>
                <a:latin typeface="Arial"/>
                <a:ea typeface="Arial"/>
                <a:cs typeface="Arial"/>
                <a:sym typeface="Arial"/>
              </a:rPr>
              <a:t>to generate a standardized set of FYE EIS reports. </a:t>
            </a:r>
          </a:p>
          <a:p>
            <a:pPr marL="182562" marR="0" lvl="0" indent="-182562" algn="l" rtl="0">
              <a:lnSpc>
                <a:spcPct val="100000"/>
              </a:lnSpc>
              <a:spcBef>
                <a:spcPts val="400"/>
              </a:spcBef>
              <a:spcAft>
                <a:spcPts val="0"/>
              </a:spcAft>
              <a:buClr>
                <a:schemeClr val="accent1"/>
              </a:buClr>
              <a:buSzPts val="1700"/>
              <a:buFont typeface="Arial"/>
              <a:buChar char="•"/>
            </a:pPr>
            <a:endParaRPr lang="en-US" sz="2000" dirty="0"/>
          </a:p>
          <a:p>
            <a:pPr marL="182562" marR="0" lvl="0" indent="-182562" algn="l" rtl="0">
              <a:lnSpc>
                <a:spcPct val="100000"/>
              </a:lnSpc>
              <a:spcBef>
                <a:spcPts val="400"/>
              </a:spcBef>
              <a:spcAft>
                <a:spcPts val="0"/>
              </a:spcAft>
              <a:buClr>
                <a:schemeClr val="accent1"/>
              </a:buClr>
              <a:buSzPts val="1700"/>
              <a:buFont typeface="Arial"/>
              <a:buChar char="•"/>
            </a:pPr>
            <a:r>
              <a:rPr lang="en-US" sz="2000" b="1" i="0" u="none" dirty="0">
                <a:solidFill>
                  <a:srgbClr val="F4430C"/>
                </a:solidFill>
                <a:latin typeface="Arial"/>
                <a:ea typeface="Arial"/>
                <a:cs typeface="Arial"/>
                <a:sym typeface="Arial"/>
              </a:rPr>
              <a:t>HCC will make a copy </a:t>
            </a:r>
            <a:r>
              <a:rPr lang="en-US" sz="2000" b="0" i="0" u="none" dirty="0">
                <a:solidFill>
                  <a:schemeClr val="dk1"/>
                </a:solidFill>
                <a:latin typeface="Arial"/>
                <a:ea typeface="Arial"/>
                <a:cs typeface="Arial"/>
                <a:sym typeface="Arial"/>
              </a:rPr>
              <a:t>of your EIS data files</a:t>
            </a:r>
            <a:r>
              <a:rPr lang="en-US" sz="2000" dirty="0"/>
              <a:t> once you have completed the process.  Please put in a Helpdesk ticket.  Once you have received notice that this process has been completed then you can continue the closing process.</a:t>
            </a:r>
            <a:endParaRPr sz="1600" b="0" i="0" u="none" strike="noStrike" cap="none" dirty="0">
              <a:solidFill>
                <a:schemeClr val="dk1"/>
              </a:solidFill>
              <a:latin typeface="Arial"/>
              <a:ea typeface="Arial"/>
              <a:cs typeface="Arial"/>
              <a:sym typeface="Arial"/>
            </a:endParaRPr>
          </a:p>
        </p:txBody>
      </p:sp>
      <p:sp>
        <p:nvSpPr>
          <p:cNvPr id="206" name="Google Shape;206;p17"/>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18"/>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Fiscal Year-End Closing Procedure</a:t>
            </a:r>
            <a:endParaRPr/>
          </a:p>
        </p:txBody>
      </p:sp>
      <p:sp>
        <p:nvSpPr>
          <p:cNvPr id="212" name="Google Shape;212;p18"/>
          <p:cNvSpPr txBox="1">
            <a:spLocks noGrp="1"/>
          </p:cNvSpPr>
          <p:nvPr>
            <p:ph type="body" idx="1"/>
          </p:nvPr>
        </p:nvSpPr>
        <p:spPr>
          <a:xfrm>
            <a:off x="609600" y="1752600"/>
            <a:ext cx="8153400" cy="3810000"/>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1700"/>
              <a:buFont typeface="Arial"/>
              <a:buChar char="•"/>
            </a:pPr>
            <a:r>
              <a:rPr lang="en-US" sz="2000" b="0" i="0" u="none">
                <a:solidFill>
                  <a:srgbClr val="F4430C"/>
                </a:solidFill>
                <a:latin typeface="Arial"/>
                <a:ea typeface="Arial"/>
                <a:cs typeface="Arial"/>
                <a:sym typeface="Arial"/>
              </a:rPr>
              <a:t>Run </a:t>
            </a:r>
            <a:r>
              <a:rPr lang="en-US" sz="2000" b="1" i="0" u="none">
                <a:solidFill>
                  <a:srgbClr val="F4430C"/>
                </a:solidFill>
                <a:latin typeface="Arial"/>
                <a:ea typeface="Arial"/>
                <a:cs typeface="Arial"/>
                <a:sym typeface="Arial"/>
              </a:rPr>
              <a:t>EISCLS</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Creates EISCLS.TXT which includes ending balances by Fund, Function and Asset Class.  (These are the beginning balances for the next year)</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Creates EISDEP.TXT which is a summary report of the current year’s depreciation, posted by fund.</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Advances EIS last FY closed flag in EISMNT/DATSCN by one year</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Adds one year’s worth of depreciation to LTD depreciation field</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Updates beginning balance fields for new FY</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0" i="0" u="none">
                <a:solidFill>
                  <a:schemeClr val="dk1"/>
                </a:solidFill>
                <a:latin typeface="Arial"/>
                <a:ea typeface="Arial"/>
                <a:cs typeface="Arial"/>
                <a:sym typeface="Arial"/>
              </a:rPr>
              <a:t>Once EISCLS is complete, they may start entering inventory for the new fiscal year.</a:t>
            </a:r>
            <a:endParaRPr/>
          </a:p>
        </p:txBody>
      </p:sp>
      <p:sp>
        <p:nvSpPr>
          <p:cNvPr id="213" name="Google Shape;213;p18"/>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Fiscal Year-End Closing Procedure</a:t>
            </a:r>
            <a:endParaRPr/>
          </a:p>
        </p:txBody>
      </p:sp>
      <p:sp>
        <p:nvSpPr>
          <p:cNvPr id="219" name="Google Shape;219;p1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228600" marR="0" lvl="1" indent="-228600" algn="l" rtl="0">
              <a:lnSpc>
                <a:spcPct val="100000"/>
              </a:lnSpc>
              <a:spcBef>
                <a:spcPts val="0"/>
              </a:spcBef>
              <a:spcAft>
                <a:spcPts val="0"/>
              </a:spcAft>
              <a:buClr>
                <a:schemeClr val="accent1"/>
              </a:buClr>
              <a:buSzPts val="1700"/>
              <a:buFont typeface="Arial"/>
              <a:buChar char="•"/>
            </a:pPr>
            <a:r>
              <a:rPr lang="en-US" sz="2000" b="1" i="0" u="none" strike="noStrike" cap="none" dirty="0">
                <a:solidFill>
                  <a:schemeClr val="dk1"/>
                </a:solidFill>
                <a:latin typeface="Arial"/>
                <a:ea typeface="Arial"/>
                <a:cs typeface="Arial"/>
                <a:sym typeface="Arial"/>
              </a:rPr>
              <a:t>If EIS GAAP flag is not turned on, </a:t>
            </a:r>
            <a:r>
              <a:rPr lang="en-US" sz="1800" b="0" i="0" u="none" strike="noStrike" cap="none" dirty="0">
                <a:solidFill>
                  <a:schemeClr val="dk1"/>
                </a:solidFill>
                <a:latin typeface="Arial"/>
                <a:ea typeface="Arial"/>
                <a:cs typeface="Arial"/>
                <a:sym typeface="Arial"/>
              </a:rPr>
              <a:t>HCC needs to assist in helping the district start up on GAAP by running EISGAAP.</a:t>
            </a:r>
            <a:endParaRPr dirty="0"/>
          </a:p>
          <a:p>
            <a:pPr marL="571500" marR="0" lvl="2" indent="-182561" algn="l" rtl="0">
              <a:lnSpc>
                <a:spcPct val="100000"/>
              </a:lnSpc>
              <a:spcBef>
                <a:spcPts val="360"/>
              </a:spcBef>
              <a:spcAft>
                <a:spcPts val="0"/>
              </a:spcAft>
              <a:buClr>
                <a:schemeClr val="accent1"/>
              </a:buClr>
              <a:buSzPts val="1620"/>
              <a:buFont typeface="Arial"/>
              <a:buChar char="•"/>
            </a:pPr>
            <a:r>
              <a:rPr lang="en-US" sz="1800" b="1" i="0" u="none" strike="noStrike" cap="none" dirty="0">
                <a:solidFill>
                  <a:schemeClr val="dk1"/>
                </a:solidFill>
                <a:latin typeface="Arial"/>
                <a:ea typeface="Arial"/>
                <a:cs typeface="Arial"/>
                <a:sym typeface="Arial"/>
              </a:rPr>
              <a:t>EISGAAP</a:t>
            </a:r>
            <a:r>
              <a:rPr lang="en-US" sz="1800" b="0" i="0" u="none" strike="noStrike" cap="none" dirty="0">
                <a:solidFill>
                  <a:schemeClr val="dk1"/>
                </a:solidFill>
                <a:latin typeface="Arial"/>
                <a:ea typeface="Arial"/>
                <a:cs typeface="Arial"/>
                <a:sym typeface="Arial"/>
              </a:rPr>
              <a:t>: run only once and at the beginning of the GAAP startup year.</a:t>
            </a:r>
            <a:endParaRPr dirty="0"/>
          </a:p>
          <a:p>
            <a:pPr marL="571500" marR="0" lvl="2" indent="-182561" algn="l" rtl="0">
              <a:lnSpc>
                <a:spcPct val="100000"/>
              </a:lnSpc>
              <a:spcBef>
                <a:spcPts val="360"/>
              </a:spcBef>
              <a:spcAft>
                <a:spcPts val="0"/>
              </a:spcAft>
              <a:buClr>
                <a:schemeClr val="accent1"/>
              </a:buClr>
              <a:buSzPts val="1620"/>
              <a:buFont typeface="Arial"/>
              <a:buChar char="•"/>
            </a:pPr>
            <a:r>
              <a:rPr lang="en-US" sz="1800" b="0" i="0" u="none" strike="noStrike" cap="none" dirty="0">
                <a:solidFill>
                  <a:schemeClr val="dk1"/>
                </a:solidFill>
                <a:latin typeface="Arial"/>
                <a:ea typeface="Arial"/>
                <a:cs typeface="Arial"/>
                <a:sym typeface="Arial"/>
              </a:rPr>
              <a:t>Sets GAAP flag in EISMNT/DATSCN to “Y”</a:t>
            </a:r>
            <a:endParaRPr dirty="0"/>
          </a:p>
          <a:p>
            <a:pPr marL="571500" marR="0" lvl="2" indent="-182561" algn="l" rtl="0">
              <a:lnSpc>
                <a:spcPct val="100000"/>
              </a:lnSpc>
              <a:spcBef>
                <a:spcPts val="360"/>
              </a:spcBef>
              <a:spcAft>
                <a:spcPts val="0"/>
              </a:spcAft>
              <a:buClr>
                <a:schemeClr val="accent1"/>
              </a:buClr>
              <a:buSzPts val="1620"/>
              <a:buFont typeface="Arial"/>
              <a:buChar char="•"/>
            </a:pPr>
            <a:r>
              <a:rPr lang="en-US" sz="1800" b="0" i="0" u="none" strike="noStrike" cap="none" dirty="0">
                <a:solidFill>
                  <a:schemeClr val="dk1"/>
                </a:solidFill>
                <a:latin typeface="Arial"/>
                <a:ea typeface="Arial"/>
                <a:cs typeface="Arial"/>
                <a:sym typeface="Arial"/>
              </a:rPr>
              <a:t>Creates beginning information fields for each asset  (EISITM.IDX)</a:t>
            </a:r>
            <a:endParaRPr dirty="0"/>
          </a:p>
          <a:p>
            <a:pPr marL="571500" marR="0" lvl="2" indent="-182561" algn="l" rtl="0">
              <a:lnSpc>
                <a:spcPct val="100000"/>
              </a:lnSpc>
              <a:spcBef>
                <a:spcPts val="360"/>
              </a:spcBef>
              <a:spcAft>
                <a:spcPts val="0"/>
              </a:spcAft>
              <a:buClr>
                <a:schemeClr val="accent1"/>
              </a:buClr>
              <a:buSzPts val="1620"/>
              <a:buFont typeface="Arial"/>
              <a:buChar char="•"/>
            </a:pPr>
            <a:r>
              <a:rPr lang="en-US" sz="1800" b="0" i="0" u="none" strike="noStrike" cap="none" dirty="0">
                <a:solidFill>
                  <a:schemeClr val="dk1"/>
                </a:solidFill>
                <a:latin typeface="Arial"/>
                <a:ea typeface="Arial"/>
                <a:cs typeface="Arial"/>
                <a:sym typeface="Arial"/>
              </a:rPr>
              <a:t>Generates a beginning balance report for the GAAP startup year</a:t>
            </a:r>
            <a:endParaRPr dirty="0"/>
          </a:p>
          <a:p>
            <a:pPr marL="182562" marR="0" lvl="0" indent="-182562" algn="l" rtl="0">
              <a:lnSpc>
                <a:spcPct val="100000"/>
              </a:lnSpc>
              <a:spcBef>
                <a:spcPts val="400"/>
              </a:spcBef>
              <a:spcAft>
                <a:spcPts val="0"/>
              </a:spcAft>
              <a:buClr>
                <a:schemeClr val="accent1"/>
              </a:buClr>
              <a:buSzPts val="1700"/>
              <a:buFont typeface="Arial"/>
              <a:buChar char="•"/>
            </a:pPr>
            <a:r>
              <a:rPr lang="en-US" sz="2000" b="0" i="0" u="none" dirty="0">
                <a:solidFill>
                  <a:schemeClr val="dk1"/>
                </a:solidFill>
                <a:latin typeface="Arial"/>
                <a:ea typeface="Arial"/>
                <a:cs typeface="Arial"/>
                <a:sym typeface="Arial"/>
              </a:rPr>
              <a:t>Once EISGAAP is complete, they may start entering inventory for the new fiscal year.</a:t>
            </a:r>
            <a:endParaRPr dirty="0"/>
          </a:p>
          <a:p>
            <a:pPr marL="182562" marR="0" lvl="0" indent="-182562" algn="l" rtl="0">
              <a:lnSpc>
                <a:spcPct val="100000"/>
              </a:lnSpc>
              <a:spcBef>
                <a:spcPts val="320"/>
              </a:spcBef>
              <a:spcAft>
                <a:spcPts val="0"/>
              </a:spcAft>
              <a:buClr>
                <a:schemeClr val="accent1"/>
              </a:buClr>
              <a:buSzPts val="1360"/>
              <a:buFont typeface="Arial"/>
              <a:buNone/>
            </a:pPr>
            <a:r>
              <a:rPr lang="en-US" sz="1600" b="0" i="0" u="none" dirty="0">
                <a:solidFill>
                  <a:schemeClr val="dk1"/>
                </a:solidFill>
                <a:latin typeface="Arial"/>
                <a:ea typeface="Arial"/>
                <a:cs typeface="Arial"/>
                <a:sym typeface="Arial"/>
              </a:rPr>
              <a:t>	</a:t>
            </a:r>
            <a:endParaRPr dirty="0"/>
          </a:p>
        </p:txBody>
      </p:sp>
      <p:sp>
        <p:nvSpPr>
          <p:cNvPr id="220" name="Google Shape;220;p19"/>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5"/>
          <p:cNvSpPr txBox="1">
            <a:spLocks noGrp="1"/>
          </p:cNvSpPr>
          <p:nvPr>
            <p:ph type="body" idx="1"/>
          </p:nvPr>
        </p:nvSpPr>
        <p:spPr>
          <a:xfrm>
            <a:off x="533400" y="685800"/>
            <a:ext cx="7958137" cy="1447800"/>
          </a:xfrm>
          <a:prstGeom prst="rect">
            <a:avLst/>
          </a:prstGeom>
          <a:noFill/>
          <a:ln>
            <a:noFill/>
          </a:ln>
        </p:spPr>
        <p:txBody>
          <a:bodyPr spcFirstLastPara="1" wrap="square" lIns="91425" tIns="45700" rIns="91425" bIns="45700" anchor="t" anchorCtr="0">
            <a:noAutofit/>
          </a:bodyPr>
          <a:lstStyle/>
          <a:p>
            <a:pPr marL="182562" marR="0" lvl="0" indent="-182562" algn="ctr" rtl="0">
              <a:lnSpc>
                <a:spcPct val="100000"/>
              </a:lnSpc>
              <a:spcBef>
                <a:spcPts val="0"/>
              </a:spcBef>
              <a:spcAft>
                <a:spcPts val="0"/>
              </a:spcAft>
              <a:buClr>
                <a:schemeClr val="accent1"/>
              </a:buClr>
              <a:buSzPts val="3060"/>
              <a:buFont typeface="Arial"/>
              <a:buNone/>
            </a:pPr>
            <a:r>
              <a:rPr lang="en-US" sz="3600" b="1" i="0" u="none">
                <a:solidFill>
                  <a:srgbClr val="F4430C"/>
                </a:solidFill>
                <a:latin typeface="Arial Rounded"/>
                <a:ea typeface="Arial Rounded"/>
                <a:cs typeface="Arial Rounded"/>
                <a:sym typeface="Arial Rounded"/>
              </a:rPr>
              <a:t>Questions?</a:t>
            </a:r>
            <a:endParaRPr/>
          </a:p>
        </p:txBody>
      </p:sp>
      <p:sp>
        <p:nvSpPr>
          <p:cNvPr id="226" name="Google Shape;226;p25"/>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17</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3"/>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200"/>
              <a:buFont typeface="Arial Rounded"/>
              <a:buNone/>
            </a:pPr>
            <a:r>
              <a:rPr lang="en-US" sz="3200" b="1" i="0" u="none">
                <a:solidFill>
                  <a:schemeClr val="dk2"/>
                </a:solidFill>
                <a:latin typeface="Arial Rounded"/>
                <a:ea typeface="Arial Rounded"/>
                <a:cs typeface="Arial Rounded"/>
                <a:sym typeface="Arial Rounded"/>
              </a:rPr>
              <a:t>EIS Fiscal Year-End Closing Procedure</a:t>
            </a:r>
            <a:endParaRPr/>
          </a:p>
        </p:txBody>
      </p:sp>
      <p:sp>
        <p:nvSpPr>
          <p:cNvPr id="100" name="Google Shape;100;p3"/>
          <p:cNvSpPr txBox="1">
            <a:spLocks noGrp="1"/>
          </p:cNvSpPr>
          <p:nvPr>
            <p:ph type="body" idx="1"/>
          </p:nvPr>
        </p:nvSpPr>
        <p:spPr>
          <a:xfrm>
            <a:off x="381000" y="1752600"/>
            <a:ext cx="7958137" cy="4567237"/>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1700"/>
              <a:buFont typeface="Arial"/>
              <a:buChar char="•"/>
            </a:pPr>
            <a:r>
              <a:rPr lang="en-US" sz="2000" b="0" i="0" u="none" strike="noStrike" cap="none" dirty="0">
                <a:solidFill>
                  <a:srgbClr val="F4430C"/>
                </a:solidFill>
                <a:latin typeface="Arial"/>
                <a:ea typeface="Arial"/>
                <a:cs typeface="Arial"/>
                <a:sym typeface="Arial"/>
              </a:rPr>
              <a:t>Finish all current year processing</a:t>
            </a:r>
            <a:r>
              <a:rPr lang="en-US" sz="2000" b="0" i="0" u="none" strike="noStrike" cap="none" dirty="0">
                <a:solidFill>
                  <a:schemeClr val="dk1"/>
                </a:solidFill>
                <a:latin typeface="Arial"/>
                <a:ea typeface="Arial"/>
                <a:cs typeface="Arial"/>
                <a:sym typeface="Arial"/>
              </a:rPr>
              <a:t>.  </a:t>
            </a:r>
            <a:endParaRPr dirty="0"/>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dirty="0">
                <a:solidFill>
                  <a:schemeClr val="dk1"/>
                </a:solidFill>
                <a:latin typeface="Arial"/>
                <a:ea typeface="Arial"/>
                <a:cs typeface="Arial"/>
                <a:sym typeface="Arial"/>
              </a:rPr>
              <a:t>Items received on or prior to June 30</a:t>
            </a:r>
            <a:r>
              <a:rPr lang="en-US" sz="2000" b="0" i="0" u="none" strike="noStrike" cap="none" baseline="30000" dirty="0">
                <a:solidFill>
                  <a:schemeClr val="dk1"/>
                </a:solidFill>
                <a:latin typeface="Arial"/>
                <a:ea typeface="Arial"/>
                <a:cs typeface="Arial"/>
                <a:sym typeface="Arial"/>
              </a:rPr>
              <a:t>th,</a:t>
            </a:r>
            <a:r>
              <a:rPr lang="en-US" sz="2000" b="0" i="0" u="none" strike="noStrike" cap="none" dirty="0">
                <a:solidFill>
                  <a:schemeClr val="dk1"/>
                </a:solidFill>
                <a:latin typeface="Arial"/>
                <a:ea typeface="Arial"/>
                <a:cs typeface="Arial"/>
                <a:sym typeface="Arial"/>
              </a:rPr>
              <a:t> 20</a:t>
            </a:r>
            <a:r>
              <a:rPr lang="en-US" sz="2000" dirty="0"/>
              <a:t>21</a:t>
            </a:r>
            <a:r>
              <a:rPr lang="en-US" sz="2000" b="0" i="0" u="none" strike="noStrike" cap="none" dirty="0">
                <a:solidFill>
                  <a:schemeClr val="dk1"/>
                </a:solidFill>
                <a:latin typeface="Arial"/>
                <a:ea typeface="Arial"/>
                <a:cs typeface="Arial"/>
                <a:sym typeface="Arial"/>
              </a:rPr>
              <a:t> should be added to EIS for FY20</a:t>
            </a:r>
            <a:r>
              <a:rPr lang="en-US" sz="2000" dirty="0"/>
              <a:t>21</a:t>
            </a:r>
            <a:r>
              <a:rPr lang="en-US" sz="2000" b="0" i="0" u="none" strike="noStrike" cap="none" dirty="0">
                <a:solidFill>
                  <a:schemeClr val="dk1"/>
                </a:solidFill>
                <a:latin typeface="Arial"/>
                <a:ea typeface="Arial"/>
                <a:cs typeface="Arial"/>
                <a:sym typeface="Arial"/>
              </a:rPr>
              <a:t>.  </a:t>
            </a:r>
            <a:endParaRPr dirty="0"/>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dirty="0">
                <a:solidFill>
                  <a:schemeClr val="dk1"/>
                </a:solidFill>
                <a:latin typeface="Arial"/>
                <a:ea typeface="Arial"/>
                <a:cs typeface="Arial"/>
                <a:sym typeface="Arial"/>
              </a:rPr>
              <a:t>Items received after June 30</a:t>
            </a:r>
            <a:r>
              <a:rPr lang="en-US" sz="2000" b="0" i="0" u="none" strike="noStrike" cap="none" baseline="30000" dirty="0">
                <a:solidFill>
                  <a:schemeClr val="dk1"/>
                </a:solidFill>
                <a:latin typeface="Arial"/>
                <a:ea typeface="Arial"/>
                <a:cs typeface="Arial"/>
                <a:sym typeface="Arial"/>
              </a:rPr>
              <a:t>th</a:t>
            </a:r>
            <a:r>
              <a:rPr lang="en-US" sz="2000" b="0" i="0" u="none" strike="noStrike" cap="none" dirty="0">
                <a:solidFill>
                  <a:schemeClr val="dk1"/>
                </a:solidFill>
                <a:latin typeface="Arial"/>
                <a:ea typeface="Arial"/>
                <a:cs typeface="Arial"/>
                <a:sym typeface="Arial"/>
              </a:rPr>
              <a:t> should added to the EIS pending file for FY202</a:t>
            </a:r>
            <a:r>
              <a:rPr lang="en-US" sz="2000" dirty="0"/>
              <a:t>2</a:t>
            </a:r>
            <a:r>
              <a:rPr lang="en-US" sz="2000" b="0" i="0" u="none" strike="noStrike" cap="none" dirty="0">
                <a:solidFill>
                  <a:schemeClr val="dk1"/>
                </a:solidFill>
                <a:latin typeface="Arial"/>
                <a:ea typeface="Arial"/>
                <a:cs typeface="Arial"/>
                <a:sym typeface="Arial"/>
              </a:rPr>
              <a:t>. </a:t>
            </a:r>
            <a:endParaRPr dirty="0"/>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dirty="0">
                <a:solidFill>
                  <a:schemeClr val="dk1"/>
                </a:solidFill>
                <a:latin typeface="Arial"/>
                <a:ea typeface="Arial"/>
                <a:cs typeface="Arial"/>
                <a:sym typeface="Arial"/>
              </a:rPr>
              <a:t>If depreciation data has been changed on several items so much that it’s necessary to completely recalculate the life-to-date (LTD) depreciation, contact HCC for this process.</a:t>
            </a:r>
            <a:endParaRPr dirty="0"/>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dirty="0">
                <a:solidFill>
                  <a:schemeClr val="dk1"/>
                </a:solidFill>
                <a:latin typeface="Arial"/>
                <a:ea typeface="Arial"/>
                <a:cs typeface="Arial"/>
                <a:sym typeface="Arial"/>
              </a:rPr>
              <a:t>NOTE: Running EISDEPR will affect items that have had improvements (additional ACQTRNs throughout life of item) causing items to lose their true depreciation history.</a:t>
            </a:r>
            <a:endParaRPr dirty="0"/>
          </a:p>
        </p:txBody>
      </p:sp>
      <p:sp>
        <p:nvSpPr>
          <p:cNvPr id="101" name="Google Shape;101;p3"/>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200"/>
              <a:buFont typeface="Arial Rounded"/>
              <a:buNone/>
            </a:pPr>
            <a:r>
              <a:rPr lang="en-US" sz="3200" b="1" i="0" u="none">
                <a:solidFill>
                  <a:schemeClr val="dk2"/>
                </a:solidFill>
                <a:latin typeface="Arial Rounded"/>
                <a:ea typeface="Arial Rounded"/>
                <a:cs typeface="Arial Rounded"/>
                <a:sym typeface="Arial Rounded"/>
              </a:rPr>
              <a:t>EIS Fiscal Year-End Closing Procedure</a:t>
            </a:r>
            <a:endParaRPr/>
          </a:p>
        </p:txBody>
      </p:sp>
      <p:sp>
        <p:nvSpPr>
          <p:cNvPr id="107" name="Google Shape;107;p4"/>
          <p:cNvSpPr txBox="1">
            <a:spLocks noGrp="1"/>
          </p:cNvSpPr>
          <p:nvPr>
            <p:ph type="body" idx="1"/>
          </p:nvPr>
        </p:nvSpPr>
        <p:spPr>
          <a:xfrm>
            <a:off x="514350" y="2590800"/>
            <a:ext cx="8001000" cy="3276600"/>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Districts with a $ </a:t>
            </a:r>
            <a:r>
              <a:rPr lang="en-US" sz="1800" b="1" i="0" u="none" strike="noStrike" cap="none">
                <a:solidFill>
                  <a:schemeClr val="dk1"/>
                </a:solidFill>
                <a:latin typeface="Arial"/>
                <a:ea typeface="Arial"/>
                <a:cs typeface="Arial"/>
                <a:sym typeface="Arial"/>
              </a:rPr>
              <a:t>and</a:t>
            </a:r>
            <a:r>
              <a:rPr lang="en-US" sz="1800" b="0" i="0" u="none" strike="noStrike" cap="none">
                <a:solidFill>
                  <a:schemeClr val="dk1"/>
                </a:solidFill>
                <a:latin typeface="Arial"/>
                <a:ea typeface="Arial"/>
                <a:cs typeface="Arial"/>
                <a:sym typeface="Arial"/>
              </a:rPr>
              <a:t> Life Limit in DATSCN may run an EIS304 Brief Asset Listing to verify all items meeting both the dollar </a:t>
            </a:r>
            <a:r>
              <a:rPr lang="en-US" sz="1800" b="1" i="0" u="none" strike="noStrike" cap="none">
                <a:solidFill>
                  <a:schemeClr val="dk1"/>
                </a:solidFill>
                <a:latin typeface="Arial"/>
                <a:ea typeface="Arial"/>
                <a:cs typeface="Arial"/>
                <a:sym typeface="Arial"/>
              </a:rPr>
              <a:t>and</a:t>
            </a:r>
            <a:r>
              <a:rPr lang="en-US" sz="1800" b="0" i="0" u="none" strike="noStrike" cap="none">
                <a:solidFill>
                  <a:schemeClr val="dk1"/>
                </a:solidFill>
                <a:latin typeface="Arial"/>
                <a:ea typeface="Arial"/>
                <a:cs typeface="Arial"/>
                <a:sym typeface="Arial"/>
              </a:rPr>
              <a:t> life capitalization threshold are capitalized.  How?</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In EIS304, select:</a:t>
            </a:r>
            <a:endParaRPr/>
          </a:p>
          <a:p>
            <a:pPr marL="730250" marR="0" lvl="2" indent="-182562" algn="l" rtl="0">
              <a:lnSpc>
                <a:spcPct val="100000"/>
              </a:lnSpc>
              <a:spcBef>
                <a:spcPts val="320"/>
              </a:spcBef>
              <a:spcAft>
                <a:spcPts val="0"/>
              </a:spcAft>
              <a:buClr>
                <a:schemeClr val="accent1"/>
              </a:buClr>
              <a:buSzPts val="1440"/>
              <a:buFont typeface="Arial"/>
              <a:buChar char="•"/>
            </a:pPr>
            <a:r>
              <a:rPr lang="en-US" sz="1600" b="0" i="0" u="none" strike="noStrike" cap="none">
                <a:solidFill>
                  <a:schemeClr val="dk1"/>
                </a:solidFill>
                <a:latin typeface="Arial"/>
                <a:ea typeface="Arial"/>
                <a:cs typeface="Arial"/>
                <a:sym typeface="Arial"/>
              </a:rPr>
              <a:t>non-capitalized items</a:t>
            </a:r>
            <a:endParaRPr/>
          </a:p>
          <a:p>
            <a:pPr marL="730250" marR="0" lvl="2" indent="-182562" algn="l" rtl="0">
              <a:lnSpc>
                <a:spcPct val="100000"/>
              </a:lnSpc>
              <a:spcBef>
                <a:spcPts val="320"/>
              </a:spcBef>
              <a:spcAft>
                <a:spcPts val="0"/>
              </a:spcAft>
              <a:buClr>
                <a:schemeClr val="accent1"/>
              </a:buClr>
              <a:buSzPts val="1440"/>
              <a:buFont typeface="Arial"/>
              <a:buChar char="•"/>
            </a:pPr>
            <a:r>
              <a:rPr lang="en-US" sz="1600" b="0" i="0" u="none" strike="noStrike" cap="none">
                <a:solidFill>
                  <a:schemeClr val="dk1"/>
                </a:solidFill>
                <a:latin typeface="Arial"/>
                <a:ea typeface="Arial"/>
                <a:cs typeface="Arial"/>
                <a:sym typeface="Arial"/>
              </a:rPr>
              <a:t>select items with an original cost </a:t>
            </a:r>
            <a:r>
              <a:rPr lang="en-US" sz="1600" b="0" i="0" u="sng" strike="noStrike" cap="none">
                <a:solidFill>
                  <a:schemeClr val="dk1"/>
                </a:solidFill>
                <a:latin typeface="Arial"/>
                <a:ea typeface="Arial"/>
                <a:cs typeface="Arial"/>
                <a:sym typeface="Arial"/>
              </a:rPr>
              <a:t>equal or higher than</a:t>
            </a:r>
            <a:r>
              <a:rPr lang="en-US" sz="1600" b="0" i="0" u="none" strike="noStrike" cap="none">
                <a:solidFill>
                  <a:schemeClr val="dk1"/>
                </a:solidFill>
                <a:latin typeface="Arial"/>
                <a:ea typeface="Arial"/>
                <a:cs typeface="Arial"/>
                <a:sym typeface="Arial"/>
              </a:rPr>
              <a:t> the capitalization threshold.  </a:t>
            </a:r>
            <a:endParaRPr/>
          </a:p>
          <a:p>
            <a:pPr marL="730250" marR="0" lvl="2" indent="-182562" algn="l" rtl="0">
              <a:lnSpc>
                <a:spcPct val="100000"/>
              </a:lnSpc>
              <a:spcBef>
                <a:spcPts val="320"/>
              </a:spcBef>
              <a:spcAft>
                <a:spcPts val="0"/>
              </a:spcAft>
              <a:buClr>
                <a:schemeClr val="accent1"/>
              </a:buClr>
              <a:buSzPts val="1440"/>
              <a:buFont typeface="Arial"/>
              <a:buChar char="•"/>
            </a:pPr>
            <a:r>
              <a:rPr lang="en-US" sz="1600" b="0" i="0" u="none" strike="noStrike" cap="none">
                <a:solidFill>
                  <a:schemeClr val="dk1"/>
                </a:solidFill>
                <a:latin typeface="Arial"/>
                <a:ea typeface="Arial"/>
                <a:cs typeface="Arial"/>
                <a:sym typeface="Arial"/>
              </a:rPr>
              <a:t>Generates report of items currently not capitalized but exceed the $ threshold. Check each tag to verify the life expectancy is under the life limit threshold and therefore should not be capitalized.  </a:t>
            </a:r>
            <a:endParaRPr/>
          </a:p>
        </p:txBody>
      </p:sp>
      <p:sp>
        <p:nvSpPr>
          <p:cNvPr id="108" name="Google Shape;108;p4"/>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3</a:t>
            </a:fld>
            <a:endParaRPr/>
          </a:p>
        </p:txBody>
      </p:sp>
      <p:pic>
        <p:nvPicPr>
          <p:cNvPr id="109" name="Google Shape;109;p4"/>
          <p:cNvPicPr preferRelativeResize="0"/>
          <p:nvPr/>
        </p:nvPicPr>
        <p:blipFill rotWithShape="1">
          <a:blip r:embed="rId3">
            <a:alphaModFix/>
          </a:blip>
          <a:srcRect l="9374" t="28125" r="64375" b="61718"/>
          <a:stretch/>
        </p:blipFill>
        <p:spPr>
          <a:xfrm>
            <a:off x="5086350" y="1447800"/>
            <a:ext cx="2971800" cy="990600"/>
          </a:xfrm>
          <a:prstGeom prst="rect">
            <a:avLst/>
          </a:prstGeom>
          <a:noFill/>
          <a:ln w="9525" cap="flat" cmpd="sng">
            <a:solidFill>
              <a:schemeClr val="lt2"/>
            </a:solidFill>
            <a:prstDash val="solid"/>
            <a:miter lim="800000"/>
            <a:headEnd type="none" w="sm" len="sm"/>
            <a:tailEnd type="none" w="sm" len="sm"/>
          </a:ln>
        </p:spPr>
      </p:pic>
      <p:cxnSp>
        <p:nvCxnSpPr>
          <p:cNvPr id="110" name="Google Shape;110;p4"/>
          <p:cNvCxnSpPr/>
          <p:nvPr/>
        </p:nvCxnSpPr>
        <p:spPr>
          <a:xfrm rot="10800000" flipH="1">
            <a:off x="2876550" y="2133600"/>
            <a:ext cx="2228850" cy="19050"/>
          </a:xfrm>
          <a:prstGeom prst="straightConnector1">
            <a:avLst/>
          </a:prstGeom>
          <a:noFill/>
          <a:ln w="28575" cap="flat" cmpd="sng">
            <a:solidFill>
              <a:srgbClr val="FF0000"/>
            </a:solidFill>
            <a:prstDash val="solid"/>
            <a:miter lim="800000"/>
            <a:headEnd type="none" w="med" len="med"/>
            <a:tailEnd type="stealth" w="med" len="med"/>
          </a:ln>
        </p:spPr>
      </p:cxnSp>
      <p:cxnSp>
        <p:nvCxnSpPr>
          <p:cNvPr id="111" name="Google Shape;111;p4"/>
          <p:cNvCxnSpPr/>
          <p:nvPr/>
        </p:nvCxnSpPr>
        <p:spPr>
          <a:xfrm>
            <a:off x="2884487" y="2143125"/>
            <a:ext cx="0" cy="361950"/>
          </a:xfrm>
          <a:prstGeom prst="straightConnector1">
            <a:avLst/>
          </a:prstGeom>
          <a:noFill/>
          <a:ln w="28575" cap="flat" cmpd="sng">
            <a:solidFill>
              <a:srgbClr val="FF0000"/>
            </a:solidFill>
            <a:prstDash val="solid"/>
            <a:miter lim="800000"/>
            <a:headEnd type="none" w="med" len="med"/>
            <a:tailEnd type="none" w="med" len="med"/>
          </a:ln>
        </p:spPr>
      </p:cxnSp>
      <p:cxnSp>
        <p:nvCxnSpPr>
          <p:cNvPr id="112" name="Google Shape;112;p4"/>
          <p:cNvCxnSpPr/>
          <p:nvPr/>
        </p:nvCxnSpPr>
        <p:spPr>
          <a:xfrm>
            <a:off x="2495550" y="2514600"/>
            <a:ext cx="838200" cy="0"/>
          </a:xfrm>
          <a:prstGeom prst="straightConnector1">
            <a:avLst/>
          </a:prstGeom>
          <a:noFill/>
          <a:ln w="28575" cap="flat" cmpd="sng">
            <a:solidFill>
              <a:srgbClr val="FF0000"/>
            </a:solidFill>
            <a:prstDash val="solid"/>
            <a:miter lim="800000"/>
            <a:headEnd type="none" w="med" len="med"/>
            <a:tailEnd type="none" w="med" len="med"/>
          </a:ln>
        </p:spPr>
      </p:cxnSp>
      <p:cxnSp>
        <p:nvCxnSpPr>
          <p:cNvPr id="113" name="Google Shape;113;p4"/>
          <p:cNvCxnSpPr/>
          <p:nvPr/>
        </p:nvCxnSpPr>
        <p:spPr>
          <a:xfrm>
            <a:off x="3333750" y="2514600"/>
            <a:ext cx="0" cy="114300"/>
          </a:xfrm>
          <a:prstGeom prst="straightConnector1">
            <a:avLst/>
          </a:prstGeom>
          <a:noFill/>
          <a:ln w="28575" cap="flat" cmpd="sng">
            <a:solidFill>
              <a:srgbClr val="FF0000"/>
            </a:solidFill>
            <a:prstDash val="solid"/>
            <a:miter lim="800000"/>
            <a:headEnd type="none" w="med" len="med"/>
            <a:tailEnd type="none" w="med" len="med"/>
          </a:ln>
        </p:spPr>
      </p:cxnSp>
      <p:cxnSp>
        <p:nvCxnSpPr>
          <p:cNvPr id="114" name="Google Shape;114;p4"/>
          <p:cNvCxnSpPr/>
          <p:nvPr/>
        </p:nvCxnSpPr>
        <p:spPr>
          <a:xfrm>
            <a:off x="2493962" y="2519362"/>
            <a:ext cx="0" cy="114300"/>
          </a:xfrm>
          <a:prstGeom prst="straightConnector1">
            <a:avLst/>
          </a:prstGeom>
          <a:noFill/>
          <a:ln w="28575" cap="flat" cmpd="sng">
            <a:solidFill>
              <a:srgbClr val="FF0000"/>
            </a:solidFill>
            <a:prstDash val="solid"/>
            <a:miter lim="800000"/>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Fiscal Year-End Closing Procedure</a:t>
            </a:r>
            <a:endParaRPr/>
          </a:p>
        </p:txBody>
      </p:sp>
      <p:sp>
        <p:nvSpPr>
          <p:cNvPr id="120" name="Google Shape;120;p5"/>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When all items have been entered for the FY, district can run the recommended list of reports (this includes all necessary GAAP schedules). </a:t>
            </a:r>
            <a:endParaRPr/>
          </a:p>
          <a:p>
            <a:pPr marL="182562" marR="0" lvl="0" indent="-182562" algn="l" rtl="0">
              <a:lnSpc>
                <a:spcPct val="100000"/>
              </a:lnSpc>
              <a:spcBef>
                <a:spcPts val="480"/>
              </a:spcBef>
              <a:spcAft>
                <a:spcPts val="0"/>
              </a:spcAft>
              <a:buClr>
                <a:schemeClr val="accent1"/>
              </a:buClr>
              <a:buSzPts val="2040"/>
              <a:buFont typeface="Arial"/>
              <a:buChar char="•"/>
            </a:pPr>
            <a:r>
              <a:rPr lang="en-US" sz="2400" b="0" i="0" u="none" strike="noStrike" cap="none">
                <a:solidFill>
                  <a:schemeClr val="dk1"/>
                </a:solidFill>
                <a:latin typeface="Arial"/>
                <a:ea typeface="Arial"/>
                <a:cs typeface="Arial"/>
                <a:sym typeface="Arial"/>
              </a:rPr>
              <a:t>All recommended FYE reports are explained in the upcoming slides. </a:t>
            </a:r>
            <a:endParaRPr/>
          </a:p>
          <a:p>
            <a:pPr marL="457200" marR="0" lvl="1" indent="-182561"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NOTE: EISCD will generate most of these reports</a:t>
            </a:r>
            <a:endParaRPr/>
          </a:p>
        </p:txBody>
      </p:sp>
      <p:sp>
        <p:nvSpPr>
          <p:cNvPr id="121" name="Google Shape;121;p5"/>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6"/>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Fiscal Year-End Closing Procedure</a:t>
            </a:r>
            <a:endParaRPr/>
          </a:p>
        </p:txBody>
      </p:sp>
      <p:sp>
        <p:nvSpPr>
          <p:cNvPr id="127" name="Google Shape;127;p6"/>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rmAutofit/>
          </a:bodyPr>
          <a:lstStyle/>
          <a:p>
            <a:pPr marL="182562" marR="0" lvl="0" indent="-182562" algn="l" rtl="0">
              <a:lnSpc>
                <a:spcPct val="90000"/>
              </a:lnSpc>
              <a:spcBef>
                <a:spcPts val="0"/>
              </a:spcBef>
              <a:spcAft>
                <a:spcPts val="0"/>
              </a:spcAft>
              <a:buClr>
                <a:schemeClr val="accent1"/>
              </a:buClr>
              <a:buSzPts val="1700"/>
              <a:buFont typeface="Arial"/>
              <a:buChar char="•"/>
            </a:pPr>
            <a:r>
              <a:rPr lang="en-US" sz="2000" b="1" i="0" u="sng" strike="noStrike" cap="none">
                <a:solidFill>
                  <a:srgbClr val="ACA73B"/>
                </a:solidFill>
                <a:latin typeface="Arial"/>
                <a:ea typeface="Arial"/>
                <a:cs typeface="Arial"/>
                <a:sym typeface="Arial"/>
              </a:rPr>
              <a:t>EIS101 </a:t>
            </a:r>
            <a:r>
              <a:rPr lang="en-US" sz="2000" b="1" i="0" u="none" strike="noStrike" cap="none">
                <a:solidFill>
                  <a:srgbClr val="ACA73B"/>
                </a:solidFill>
                <a:latin typeface="Arial"/>
                <a:ea typeface="Arial"/>
                <a:cs typeface="Arial"/>
                <a:sym typeface="Arial"/>
              </a:rPr>
              <a:t>– Schedule of Fixed Assets by Source</a:t>
            </a:r>
            <a:r>
              <a:rPr lang="en-US" sz="2000" b="0" i="0" u="none" strike="noStrike" cap="none">
                <a:solidFill>
                  <a:schemeClr val="dk1"/>
                </a:solidFill>
                <a:latin typeface="Arial"/>
                <a:ea typeface="Arial"/>
                <a:cs typeface="Arial"/>
                <a:sym typeface="Arial"/>
              </a:rPr>
              <a:t>…..summary of the original cost of capitalized items by their source (or fund) the items were charged to on PO. </a:t>
            </a:r>
            <a:endParaRPr/>
          </a:p>
          <a:p>
            <a:pPr marL="457200" marR="0" lvl="1" indent="-182561" algn="l" rtl="0">
              <a:lnSpc>
                <a:spcPct val="9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Source means “</a:t>
            </a:r>
            <a:r>
              <a:rPr lang="en-US" sz="1800" b="1" i="0" u="none" strike="noStrike" cap="none">
                <a:solidFill>
                  <a:schemeClr val="dk1"/>
                </a:solidFill>
                <a:latin typeface="Arial"/>
                <a:ea typeface="Arial"/>
                <a:cs typeface="Arial"/>
                <a:sym typeface="Arial"/>
              </a:rPr>
              <a:t>the fund the items were originally charged to when purchased”.</a:t>
            </a:r>
            <a:r>
              <a:rPr lang="en-US" sz="1800" b="0" i="0" u="none" strike="noStrike" cap="none">
                <a:solidFill>
                  <a:schemeClr val="dk1"/>
                </a:solidFill>
                <a:latin typeface="Arial"/>
                <a:ea typeface="Arial"/>
                <a:cs typeface="Arial"/>
                <a:sym typeface="Arial"/>
              </a:rPr>
              <a:t>  EIS101 uses the PO information from the acquisition record (ACQTRN) to identify the </a:t>
            </a:r>
            <a:r>
              <a:rPr lang="en-US" sz="1800" b="1" i="0" u="none" strike="noStrike" cap="none">
                <a:solidFill>
                  <a:schemeClr val="dk1"/>
                </a:solidFill>
                <a:latin typeface="Arial"/>
                <a:ea typeface="Arial"/>
                <a:cs typeface="Arial"/>
                <a:sym typeface="Arial"/>
              </a:rPr>
              <a:t>source fund</a:t>
            </a:r>
            <a:r>
              <a:rPr lang="en-US" sz="1800" b="0" i="0" u="none" strike="noStrike" cap="none">
                <a:solidFill>
                  <a:schemeClr val="dk1"/>
                </a:solidFill>
                <a:latin typeface="Arial"/>
                <a:ea typeface="Arial"/>
                <a:cs typeface="Arial"/>
                <a:sym typeface="Arial"/>
              </a:rPr>
              <a:t> used in purchasing the items. </a:t>
            </a:r>
            <a:endParaRPr/>
          </a:p>
          <a:p>
            <a:pPr marL="457200" marR="0" lvl="1" indent="-182561" algn="l" rtl="0">
              <a:lnSpc>
                <a:spcPct val="9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Output file: EIS101.TXT</a:t>
            </a:r>
            <a:endParaRPr/>
          </a:p>
          <a:p>
            <a:pPr marL="457200" marR="0" lvl="1" indent="-182561" algn="l" rtl="0">
              <a:lnSpc>
                <a:spcPct val="90000"/>
              </a:lnSpc>
              <a:spcBef>
                <a:spcPts val="360"/>
              </a:spcBef>
              <a:spcAft>
                <a:spcPts val="0"/>
              </a:spcAft>
              <a:buClr>
                <a:schemeClr val="accent1"/>
              </a:buClr>
              <a:buSzPts val="1530"/>
              <a:buFont typeface="Arial"/>
              <a:buNone/>
            </a:pPr>
            <a:endParaRPr sz="1800" b="0" i="0" u="none" strike="noStrike" cap="none">
              <a:solidFill>
                <a:schemeClr val="dk1"/>
              </a:solidFill>
              <a:latin typeface="Arial"/>
              <a:ea typeface="Arial"/>
              <a:cs typeface="Arial"/>
              <a:sym typeface="Arial"/>
            </a:endParaRPr>
          </a:p>
          <a:p>
            <a:pPr marL="182562" marR="0" lvl="0" indent="-182562" algn="l" rtl="0">
              <a:lnSpc>
                <a:spcPct val="90000"/>
              </a:lnSpc>
              <a:spcBef>
                <a:spcPts val="400"/>
              </a:spcBef>
              <a:spcAft>
                <a:spcPts val="0"/>
              </a:spcAft>
              <a:buClr>
                <a:schemeClr val="accent1"/>
              </a:buClr>
              <a:buSzPts val="1700"/>
              <a:buFont typeface="Arial"/>
              <a:buChar char="•"/>
            </a:pPr>
            <a:r>
              <a:rPr lang="en-US" sz="2000" b="1" i="0" u="sng" strike="noStrike" cap="none">
                <a:solidFill>
                  <a:srgbClr val="ACA73B"/>
                </a:solidFill>
                <a:latin typeface="Arial"/>
                <a:ea typeface="Arial"/>
                <a:cs typeface="Arial"/>
                <a:sym typeface="Arial"/>
              </a:rPr>
              <a:t>EIS102</a:t>
            </a:r>
            <a:r>
              <a:rPr lang="en-US" sz="2000" b="1" i="0" u="none" strike="noStrike" cap="none">
                <a:solidFill>
                  <a:srgbClr val="ACA73B"/>
                </a:solidFill>
                <a:latin typeface="Arial"/>
                <a:ea typeface="Arial"/>
                <a:cs typeface="Arial"/>
                <a:sym typeface="Arial"/>
              </a:rPr>
              <a:t> – Schedule of Fixed Assets by Function and Class</a:t>
            </a:r>
            <a:r>
              <a:rPr lang="en-US" sz="2000" b="0" i="0" u="none" strike="noStrike" cap="none">
                <a:solidFill>
                  <a:schemeClr val="dk1"/>
                </a:solidFill>
                <a:latin typeface="Arial"/>
                <a:ea typeface="Arial"/>
                <a:cs typeface="Arial"/>
                <a:sym typeface="Arial"/>
              </a:rPr>
              <a:t>….schedule of fixed assets by function and class.  Can be generated by function and class, class or a summary by function and class. Creates summary and detail reports.</a:t>
            </a:r>
            <a:endParaRPr/>
          </a:p>
          <a:p>
            <a:pPr marL="457200" marR="0" lvl="1" indent="-182561" algn="l" rtl="0">
              <a:lnSpc>
                <a:spcPct val="9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The Book Value on the report is the Original Cost minus the Total Depreciation</a:t>
            </a:r>
            <a:endParaRPr/>
          </a:p>
          <a:p>
            <a:pPr marL="457200" marR="0" lvl="1" indent="-182561" algn="l" rtl="0">
              <a:lnSpc>
                <a:spcPct val="9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Output files: EIS102S.TXT and EIS102D.TXT</a:t>
            </a:r>
            <a:endParaRPr/>
          </a:p>
        </p:txBody>
      </p:sp>
      <p:sp>
        <p:nvSpPr>
          <p:cNvPr id="128" name="Google Shape;128;p6"/>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7"/>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EIS103</a:t>
            </a:r>
            <a:endParaRPr/>
          </a:p>
        </p:txBody>
      </p:sp>
      <p:sp>
        <p:nvSpPr>
          <p:cNvPr id="134" name="Google Shape;134;p7"/>
          <p:cNvSpPr txBox="1">
            <a:spLocks noGrp="1"/>
          </p:cNvSpPr>
          <p:nvPr>
            <p:ph type="body" idx="1"/>
          </p:nvPr>
        </p:nvSpPr>
        <p:spPr>
          <a:xfrm>
            <a:off x="609600" y="1752600"/>
            <a:ext cx="8382000" cy="4267200"/>
          </a:xfrm>
          <a:prstGeom prst="rect">
            <a:avLst/>
          </a:prstGeom>
          <a:noFill/>
          <a:ln>
            <a:noFill/>
          </a:ln>
        </p:spPr>
        <p:txBody>
          <a:bodyPr spcFirstLastPara="1" wrap="square" lIns="91425" tIns="45700" rIns="91425" bIns="45700" anchor="t" anchorCtr="0">
            <a:normAutofit/>
          </a:bodyPr>
          <a:lstStyle/>
          <a:p>
            <a:pPr marL="182562" marR="0" lvl="0" indent="-182562" algn="l" rtl="0">
              <a:lnSpc>
                <a:spcPct val="90000"/>
              </a:lnSpc>
              <a:spcBef>
                <a:spcPts val="0"/>
              </a:spcBef>
              <a:spcAft>
                <a:spcPts val="0"/>
              </a:spcAft>
              <a:buClr>
                <a:schemeClr val="accent1"/>
              </a:buClr>
              <a:buSzPts val="1615"/>
              <a:buFont typeface="Arial"/>
              <a:buChar char="•"/>
            </a:pPr>
            <a:r>
              <a:rPr lang="en-US" sz="1900" b="0" i="0" u="none" strike="noStrike" cap="none" dirty="0">
                <a:solidFill>
                  <a:schemeClr val="dk1"/>
                </a:solidFill>
                <a:latin typeface="Arial"/>
                <a:ea typeface="Arial"/>
                <a:cs typeface="Arial"/>
                <a:sym typeface="Arial"/>
              </a:rPr>
              <a:t>Contains “changes” in capital asset balances during the current FY</a:t>
            </a:r>
            <a:endParaRPr dirty="0"/>
          </a:p>
          <a:p>
            <a:pPr marL="182562" marR="0" lvl="0" indent="-182562" algn="l" rtl="0">
              <a:lnSpc>
                <a:spcPct val="90000"/>
              </a:lnSpc>
              <a:spcBef>
                <a:spcPts val="380"/>
              </a:spcBef>
              <a:spcAft>
                <a:spcPts val="0"/>
              </a:spcAft>
              <a:buClr>
                <a:schemeClr val="accent1"/>
              </a:buClr>
              <a:buSzPts val="1615"/>
              <a:buFont typeface="Arial"/>
              <a:buChar char="•"/>
            </a:pPr>
            <a:r>
              <a:rPr lang="en-US" sz="1900" b="0" i="0" u="none" strike="noStrike" cap="none" dirty="0">
                <a:solidFill>
                  <a:schemeClr val="dk1"/>
                </a:solidFill>
                <a:latin typeface="Arial"/>
                <a:ea typeface="Arial"/>
                <a:cs typeface="Arial"/>
                <a:sym typeface="Arial"/>
              </a:rPr>
              <a:t>Creates three reports as listed below: </a:t>
            </a:r>
            <a:endParaRPr dirty="0"/>
          </a:p>
          <a:p>
            <a:pPr marL="457200" marR="0" lvl="1" indent="-182561" algn="l" rtl="0">
              <a:lnSpc>
                <a:spcPct val="90000"/>
              </a:lnSpc>
              <a:spcBef>
                <a:spcPts val="340"/>
              </a:spcBef>
              <a:spcAft>
                <a:spcPts val="0"/>
              </a:spcAft>
              <a:buClr>
                <a:schemeClr val="accent1"/>
              </a:buClr>
              <a:buSzPts val="1445"/>
              <a:buFont typeface="Arial"/>
              <a:buChar char="•"/>
            </a:pPr>
            <a:r>
              <a:rPr lang="en-US" sz="1700" b="1" i="0" u="none" strike="noStrike" cap="none" dirty="0">
                <a:solidFill>
                  <a:schemeClr val="dk1"/>
                </a:solidFill>
                <a:latin typeface="Arial"/>
                <a:ea typeface="Arial"/>
                <a:cs typeface="Arial"/>
                <a:sym typeface="Arial"/>
              </a:rPr>
              <a:t>EIS103S </a:t>
            </a:r>
            <a:r>
              <a:rPr lang="en-US" sz="1700" b="0" i="0" u="none" strike="noStrike" cap="none" dirty="0">
                <a:solidFill>
                  <a:schemeClr val="dk1"/>
                </a:solidFill>
                <a:latin typeface="Arial"/>
                <a:ea typeface="Arial"/>
                <a:cs typeface="Arial"/>
                <a:sym typeface="Arial"/>
              </a:rPr>
              <a:t>is a summary report listing the beginning balance, acquisitions, dispositions, transfers in/out, adjustments and the ending balance in column format. </a:t>
            </a:r>
            <a:endParaRPr dirty="0"/>
          </a:p>
          <a:p>
            <a:pPr marL="457200" marR="0" lvl="1" indent="-182561" algn="l" rtl="0">
              <a:lnSpc>
                <a:spcPct val="90000"/>
              </a:lnSpc>
              <a:spcBef>
                <a:spcPts val="340"/>
              </a:spcBef>
              <a:spcAft>
                <a:spcPts val="0"/>
              </a:spcAft>
              <a:buClr>
                <a:schemeClr val="accent1"/>
              </a:buClr>
              <a:buSzPts val="1445"/>
              <a:buFont typeface="Arial"/>
              <a:buChar char="•"/>
            </a:pPr>
            <a:r>
              <a:rPr lang="en-US" sz="1700" b="1" i="0" u="none" strike="noStrike" cap="none" dirty="0">
                <a:solidFill>
                  <a:schemeClr val="dk1"/>
                </a:solidFill>
                <a:latin typeface="Arial"/>
                <a:ea typeface="Arial"/>
                <a:cs typeface="Arial"/>
                <a:sym typeface="Arial"/>
              </a:rPr>
              <a:t>EIS103D</a:t>
            </a:r>
            <a:r>
              <a:rPr lang="en-US" sz="1700" b="0" i="0" u="none" strike="noStrike" cap="none" dirty="0">
                <a:solidFill>
                  <a:schemeClr val="dk1"/>
                </a:solidFill>
                <a:latin typeface="Arial"/>
                <a:ea typeface="Arial"/>
                <a:cs typeface="Arial"/>
                <a:sym typeface="Arial"/>
              </a:rPr>
              <a:t> is a detailed schedule of changes listing individual tags that make up the acquisitions, dispositions, transfers, or adjustments amounts.</a:t>
            </a:r>
            <a:endParaRPr dirty="0"/>
          </a:p>
          <a:p>
            <a:pPr marL="457200" marR="0" lvl="1" indent="-182561" algn="l" rtl="0">
              <a:lnSpc>
                <a:spcPct val="90000"/>
              </a:lnSpc>
              <a:spcBef>
                <a:spcPts val="340"/>
              </a:spcBef>
              <a:spcAft>
                <a:spcPts val="0"/>
              </a:spcAft>
              <a:buClr>
                <a:schemeClr val="accent1"/>
              </a:buClr>
              <a:buSzPts val="1445"/>
              <a:buFont typeface="Arial"/>
              <a:buChar char="•"/>
            </a:pPr>
            <a:r>
              <a:rPr lang="en-US" sz="1700" b="1" i="0" u="none" strike="noStrike" cap="none" dirty="0">
                <a:solidFill>
                  <a:schemeClr val="dk1"/>
                </a:solidFill>
                <a:latin typeface="Arial"/>
                <a:ea typeface="Arial"/>
                <a:cs typeface="Arial"/>
                <a:sym typeface="Arial"/>
              </a:rPr>
              <a:t>EIS103E</a:t>
            </a:r>
            <a:r>
              <a:rPr lang="en-US" sz="1700" b="0" i="0" u="none" strike="noStrike" cap="none" dirty="0">
                <a:solidFill>
                  <a:schemeClr val="dk1"/>
                </a:solidFill>
                <a:latin typeface="Arial"/>
                <a:ea typeface="Arial"/>
                <a:cs typeface="Arial"/>
                <a:sym typeface="Arial"/>
              </a:rPr>
              <a:t> is an error report. </a:t>
            </a:r>
            <a:endParaRPr dirty="0"/>
          </a:p>
          <a:p>
            <a:pPr marL="457200" marR="0" lvl="1" indent="-182561" algn="l" rtl="0">
              <a:lnSpc>
                <a:spcPct val="90000"/>
              </a:lnSpc>
              <a:spcBef>
                <a:spcPts val="340"/>
              </a:spcBef>
              <a:spcAft>
                <a:spcPts val="0"/>
              </a:spcAft>
              <a:buClr>
                <a:schemeClr val="accent1"/>
              </a:buClr>
              <a:buSzPts val="1445"/>
              <a:buFont typeface="Arial"/>
              <a:buChar char="•"/>
            </a:pPr>
            <a:r>
              <a:rPr lang="en-US" sz="1700" b="0" i="0" u="none" strike="noStrike" cap="none" dirty="0">
                <a:solidFill>
                  <a:schemeClr val="dk1"/>
                </a:solidFill>
                <a:latin typeface="Arial"/>
                <a:ea typeface="Arial"/>
                <a:cs typeface="Arial"/>
                <a:sym typeface="Arial"/>
              </a:rPr>
              <a:t>The summary and detail reports will page break on each fund type: fiduciary, governmental, proprietary, and undefined. </a:t>
            </a:r>
            <a:endParaRPr dirty="0"/>
          </a:p>
          <a:p>
            <a:pPr marL="182562" marR="0" lvl="0" indent="-182562" algn="l" rtl="0">
              <a:lnSpc>
                <a:spcPct val="90000"/>
              </a:lnSpc>
              <a:spcBef>
                <a:spcPts val="380"/>
              </a:spcBef>
              <a:spcAft>
                <a:spcPts val="0"/>
              </a:spcAft>
              <a:buClr>
                <a:schemeClr val="accent1"/>
              </a:buClr>
              <a:buSzPts val="1615"/>
              <a:buFont typeface="Arial"/>
              <a:buChar char="•"/>
            </a:pPr>
            <a:r>
              <a:rPr lang="en-US" sz="1900" b="0" i="0" u="none" strike="noStrike" cap="none" dirty="0">
                <a:solidFill>
                  <a:schemeClr val="dk1"/>
                </a:solidFill>
                <a:latin typeface="Arial"/>
                <a:ea typeface="Arial"/>
                <a:cs typeface="Arial"/>
                <a:sym typeface="Arial"/>
              </a:rPr>
              <a:t>The GAAP flag must be set to “Y” to be able to generate this report. </a:t>
            </a:r>
            <a:endParaRPr dirty="0"/>
          </a:p>
          <a:p>
            <a:pPr marL="182562" marR="0" lvl="0" indent="-182562" algn="l" rtl="0">
              <a:lnSpc>
                <a:spcPct val="90000"/>
              </a:lnSpc>
              <a:spcBef>
                <a:spcPts val="380"/>
              </a:spcBef>
              <a:spcAft>
                <a:spcPts val="0"/>
              </a:spcAft>
              <a:buClr>
                <a:schemeClr val="accent1"/>
              </a:buClr>
              <a:buSzPts val="1615"/>
              <a:buFont typeface="Arial"/>
              <a:buChar char="•"/>
            </a:pPr>
            <a:r>
              <a:rPr lang="en-US" sz="1900" b="0" i="0" u="none" strike="noStrike" cap="none" dirty="0">
                <a:solidFill>
                  <a:schemeClr val="dk1"/>
                </a:solidFill>
                <a:latin typeface="Arial"/>
                <a:ea typeface="Arial"/>
                <a:cs typeface="Arial"/>
                <a:sym typeface="Arial"/>
              </a:rPr>
              <a:t>For FYE, it is recommended to generate the report 3 different ways (AC, FC &amp; FD).  EISCD includes the 3 different ways.</a:t>
            </a:r>
            <a:endParaRPr dirty="0"/>
          </a:p>
          <a:p>
            <a:pPr marL="182562" marR="0" lvl="0" indent="-182562" algn="l" rtl="0">
              <a:lnSpc>
                <a:spcPct val="90000"/>
              </a:lnSpc>
              <a:spcBef>
                <a:spcPts val="380"/>
              </a:spcBef>
              <a:spcAft>
                <a:spcPts val="0"/>
              </a:spcAft>
              <a:buClr>
                <a:schemeClr val="accent1"/>
              </a:buClr>
              <a:buSzPts val="1615"/>
              <a:buFont typeface="Arial"/>
              <a:buChar char="•"/>
            </a:pPr>
            <a:r>
              <a:rPr lang="en-US" sz="1900" b="0" i="0" u="none" strike="noStrike" cap="none" dirty="0">
                <a:solidFill>
                  <a:schemeClr val="dk1"/>
                </a:solidFill>
                <a:latin typeface="Arial"/>
                <a:ea typeface="Arial"/>
                <a:cs typeface="Arial"/>
                <a:sym typeface="Arial"/>
              </a:rPr>
              <a:t>Specific </a:t>
            </a:r>
            <a:r>
              <a:rPr lang="en-US" sz="1900" b="0" i="0" u="none" strike="noStrike" cap="none" dirty="0" err="1">
                <a:solidFill>
                  <a:schemeClr val="dk1"/>
                </a:solidFill>
                <a:latin typeface="Arial"/>
                <a:ea typeface="Arial"/>
                <a:cs typeface="Arial"/>
                <a:sym typeface="Arial"/>
              </a:rPr>
              <a:t>entity_IDs</a:t>
            </a:r>
            <a:r>
              <a:rPr lang="en-US" sz="1900" b="0" i="0" u="none" strike="noStrike" cap="none" dirty="0">
                <a:solidFill>
                  <a:schemeClr val="dk1"/>
                </a:solidFill>
                <a:latin typeface="Arial"/>
                <a:ea typeface="Arial"/>
                <a:cs typeface="Arial"/>
                <a:sym typeface="Arial"/>
              </a:rPr>
              <a:t> can be included or excluded (i.e. NOGAAP)</a:t>
            </a:r>
            <a:endParaRPr dirty="0"/>
          </a:p>
        </p:txBody>
      </p:sp>
      <p:sp>
        <p:nvSpPr>
          <p:cNvPr id="135" name="Google Shape;135;p7"/>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139"/>
        <p:cNvGrpSpPr/>
        <p:nvPr/>
      </p:nvGrpSpPr>
      <p:grpSpPr>
        <a:xfrm>
          <a:off x="0" y="0"/>
          <a:ext cx="0" cy="0"/>
          <a:chOff x="0" y="0"/>
          <a:chExt cx="0" cy="0"/>
        </a:xfrm>
      </p:grpSpPr>
      <p:pic>
        <p:nvPicPr>
          <p:cNvPr id="140" name="Google Shape;140;p8"/>
          <p:cNvPicPr preferRelativeResize="0"/>
          <p:nvPr/>
        </p:nvPicPr>
        <p:blipFill rotWithShape="1">
          <a:blip r:embed="rId3">
            <a:alphaModFix/>
          </a:blip>
          <a:srcRect l="1954" t="5905" r="2582"/>
          <a:stretch/>
        </p:blipFill>
        <p:spPr>
          <a:xfrm>
            <a:off x="249237" y="1060450"/>
            <a:ext cx="8591550" cy="3130550"/>
          </a:xfrm>
          <a:prstGeom prst="rect">
            <a:avLst/>
          </a:prstGeom>
          <a:noFill/>
          <a:ln>
            <a:noFill/>
          </a:ln>
        </p:spPr>
      </p:pic>
      <p:sp>
        <p:nvSpPr>
          <p:cNvPr id="141" name="Google Shape;141;p8"/>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7</a:t>
            </a:fld>
            <a:endParaRPr/>
          </a:p>
        </p:txBody>
      </p:sp>
      <p:sp>
        <p:nvSpPr>
          <p:cNvPr id="142" name="Google Shape;142;p8"/>
          <p:cNvSpPr txBox="1"/>
          <p:nvPr/>
        </p:nvSpPr>
        <p:spPr>
          <a:xfrm>
            <a:off x="3371850" y="2413000"/>
            <a:ext cx="152400" cy="1524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43" name="Google Shape;143;p8"/>
          <p:cNvSpPr txBox="1"/>
          <p:nvPr/>
        </p:nvSpPr>
        <p:spPr>
          <a:xfrm>
            <a:off x="5414962" y="2336800"/>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44" name="Google Shape;144;p8"/>
          <p:cNvSpPr txBox="1"/>
          <p:nvPr/>
        </p:nvSpPr>
        <p:spPr>
          <a:xfrm>
            <a:off x="4456112" y="2301875"/>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45" name="Google Shape;145;p8"/>
          <p:cNvSpPr txBox="1"/>
          <p:nvPr/>
        </p:nvSpPr>
        <p:spPr>
          <a:xfrm>
            <a:off x="6262687" y="2316162"/>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46" name="Google Shape;146;p8"/>
          <p:cNvSpPr txBox="1"/>
          <p:nvPr/>
        </p:nvSpPr>
        <p:spPr>
          <a:xfrm>
            <a:off x="7239000" y="2366962"/>
            <a:ext cx="3048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sng">
                <a:solidFill>
                  <a:srgbClr val="FF0000"/>
                </a:solidFill>
                <a:latin typeface="Times New Roman"/>
                <a:ea typeface="Times New Roman"/>
                <a:cs typeface="Times New Roman"/>
                <a:sym typeface="Times New Roman"/>
              </a:rPr>
              <a:t>+</a:t>
            </a:r>
            <a:endParaRPr/>
          </a:p>
        </p:txBody>
      </p:sp>
      <p:sp>
        <p:nvSpPr>
          <p:cNvPr id="147" name="Google Shape;147;p8"/>
          <p:cNvSpPr txBox="1"/>
          <p:nvPr/>
        </p:nvSpPr>
        <p:spPr>
          <a:xfrm>
            <a:off x="7854950" y="2366962"/>
            <a:ext cx="152400" cy="30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FF0000"/>
              </a:buClr>
              <a:buSzPts val="2400"/>
              <a:buFont typeface="Times New Roman"/>
              <a:buNone/>
            </a:pPr>
            <a:r>
              <a:rPr lang="en-US" sz="2400" b="1" i="0" u="none">
                <a:solidFill>
                  <a:srgbClr val="FF0000"/>
                </a:solidFill>
                <a:latin typeface="Times New Roman"/>
                <a:ea typeface="Times New Roman"/>
                <a:cs typeface="Times New Roman"/>
                <a:sym typeface="Times New Roman"/>
              </a:rPr>
              <a:t>=</a:t>
            </a:r>
            <a:endParaRPr/>
          </a:p>
        </p:txBody>
      </p:sp>
      <p:sp>
        <p:nvSpPr>
          <p:cNvPr id="148" name="Google Shape;148;p8"/>
          <p:cNvSpPr txBox="1"/>
          <p:nvPr/>
        </p:nvSpPr>
        <p:spPr>
          <a:xfrm>
            <a:off x="1071562" y="425450"/>
            <a:ext cx="7378700" cy="1143000"/>
          </a:xfrm>
          <a:prstGeom prst="rect">
            <a:avLst/>
          </a:prstGeom>
          <a:noFill/>
          <a:ln>
            <a:noFill/>
          </a:ln>
        </p:spPr>
        <p:txBody>
          <a:bodyPr spcFirstLastPara="1" wrap="square" lIns="91425" tIns="45700" rIns="91425" bIns="45700" anchor="t" anchorCtr="0">
            <a:noAutofit/>
          </a:bodyPr>
          <a:lstStyle/>
          <a:p>
            <a:pPr marL="0" marR="0" lvl="0" indent="0" algn="ctr" rtl="0">
              <a:lnSpc>
                <a:spcPct val="85000"/>
              </a:lnSpc>
              <a:spcBef>
                <a:spcPts val="0"/>
              </a:spcBef>
              <a:spcAft>
                <a:spcPts val="0"/>
              </a:spcAft>
              <a:buClr>
                <a:schemeClr val="dk2"/>
              </a:buClr>
              <a:buSzPts val="3200"/>
              <a:buFont typeface="Arial Rounded"/>
              <a:buNone/>
            </a:pPr>
            <a:r>
              <a:rPr lang="en-US" sz="3200" b="1" i="0" u="none">
                <a:solidFill>
                  <a:schemeClr val="dk2"/>
                </a:solidFill>
                <a:latin typeface="Arial Rounded"/>
                <a:ea typeface="Arial Rounded"/>
                <a:cs typeface="Arial Rounded"/>
                <a:sym typeface="Arial Rounded"/>
              </a:rPr>
              <a:t>EIS103</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9"/>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EIS GAAP Reports</a:t>
            </a:r>
            <a:endParaRPr/>
          </a:p>
        </p:txBody>
      </p:sp>
      <p:sp>
        <p:nvSpPr>
          <p:cNvPr id="154" name="Google Shape;154;p9"/>
          <p:cNvSpPr txBox="1">
            <a:spLocks noGrp="1"/>
          </p:cNvSpPr>
          <p:nvPr>
            <p:ph type="body" idx="1"/>
          </p:nvPr>
        </p:nvSpPr>
        <p:spPr>
          <a:xfrm>
            <a:off x="457200" y="1600200"/>
            <a:ext cx="8229600" cy="4876800"/>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2380"/>
              <a:buFont typeface="Arial"/>
              <a:buChar char="•"/>
            </a:pPr>
            <a:r>
              <a:rPr lang="en-US" sz="2800" b="0" i="0" u="none" strike="noStrike" cap="none">
                <a:solidFill>
                  <a:schemeClr val="dk1"/>
                </a:solidFill>
                <a:latin typeface="Arial"/>
                <a:ea typeface="Arial"/>
                <a:cs typeface="Arial"/>
                <a:sym typeface="Arial"/>
              </a:rPr>
              <a:t>Totals by Fund Type on the EIS101, EIS102, and EIS103 should match when balancing out for the fiscal year-end.</a:t>
            </a:r>
            <a:endParaRPr/>
          </a:p>
          <a:p>
            <a:pPr marL="457200" marR="0" lvl="1" indent="-182561"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Any errors reported on the EIS103E report should be resolved prior to closing the fiscal year.</a:t>
            </a:r>
            <a:endParaRPr/>
          </a:p>
        </p:txBody>
      </p:sp>
      <p:sp>
        <p:nvSpPr>
          <p:cNvPr id="155" name="Google Shape;155;p9"/>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8</a:t>
            </a:fld>
            <a:endParaRPr/>
          </a:p>
        </p:txBody>
      </p:sp>
    </p:spTree>
  </p:cSld>
  <p:clrMapOvr>
    <a:masterClrMapping/>
  </p:clrMapOvr>
  <p:transition spd="slow">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0"/>
          <p:cNvSpPr txBox="1">
            <a:spLocks noGrp="1"/>
          </p:cNvSpPr>
          <p:nvPr>
            <p:ph type="title"/>
          </p:nvPr>
        </p:nvSpPr>
        <p:spPr>
          <a:xfrm>
            <a:off x="457200" y="533400"/>
            <a:ext cx="8229600" cy="990600"/>
          </a:xfrm>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chemeClr val="dk2"/>
              </a:buClr>
              <a:buSzPts val="3600"/>
              <a:buFont typeface="Arial Rounded"/>
              <a:buNone/>
            </a:pPr>
            <a:r>
              <a:rPr lang="en-US" sz="3600" b="1" i="0" u="none">
                <a:solidFill>
                  <a:schemeClr val="dk2"/>
                </a:solidFill>
                <a:latin typeface="Arial Rounded"/>
                <a:ea typeface="Arial Rounded"/>
                <a:cs typeface="Arial Rounded"/>
                <a:sym typeface="Arial Rounded"/>
              </a:rPr>
              <a:t>EIS104</a:t>
            </a:r>
            <a:endParaRPr/>
          </a:p>
        </p:txBody>
      </p:sp>
      <p:sp>
        <p:nvSpPr>
          <p:cNvPr id="161" name="Google Shape;161;p10"/>
          <p:cNvSpPr txBox="1">
            <a:spLocks noGrp="1"/>
          </p:cNvSpPr>
          <p:nvPr>
            <p:ph type="body" idx="1"/>
          </p:nvPr>
        </p:nvSpPr>
        <p:spPr>
          <a:xfrm>
            <a:off x="457200" y="1600200"/>
            <a:ext cx="8458200" cy="4267200"/>
          </a:xfrm>
          <a:prstGeom prst="rect">
            <a:avLst/>
          </a:prstGeom>
          <a:noFill/>
          <a:ln>
            <a:noFill/>
          </a:ln>
        </p:spPr>
        <p:txBody>
          <a:bodyPr spcFirstLastPara="1" wrap="square" lIns="91425" tIns="45700" rIns="91425" bIns="45700" anchor="t" anchorCtr="0">
            <a:noAutofit/>
          </a:bodyPr>
          <a:lstStyle/>
          <a:p>
            <a:pPr marL="182562" marR="0" lvl="0" indent="-182562" algn="l" rtl="0">
              <a:lnSpc>
                <a:spcPct val="100000"/>
              </a:lnSpc>
              <a:spcBef>
                <a:spcPts val="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Contains changes in depreciation of fixed assets during the fiscal year</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The EIS104 creates two reports as listed below:</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1" i="0" u="none" strike="noStrike" cap="none">
                <a:solidFill>
                  <a:schemeClr val="dk1"/>
                </a:solidFill>
                <a:latin typeface="Arial"/>
                <a:ea typeface="Arial"/>
                <a:cs typeface="Arial"/>
                <a:sym typeface="Arial"/>
              </a:rPr>
              <a:t>EIS104S</a:t>
            </a:r>
            <a:r>
              <a:rPr lang="en-US" sz="1800" b="0" i="0" u="none" strike="noStrike" cap="none">
                <a:solidFill>
                  <a:schemeClr val="dk1"/>
                </a:solidFill>
                <a:latin typeface="Arial"/>
                <a:ea typeface="Arial"/>
                <a:cs typeface="Arial"/>
                <a:sym typeface="Arial"/>
              </a:rPr>
              <a:t> is a summary report listing the beginning depreciation, continuing items, acquisitions, dispositions, transfers, adjustments and ending depreciation balance in column format.</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1" i="0" u="none" strike="noStrike" cap="none">
                <a:solidFill>
                  <a:schemeClr val="dk1"/>
                </a:solidFill>
                <a:latin typeface="Arial"/>
                <a:ea typeface="Arial"/>
                <a:cs typeface="Arial"/>
                <a:sym typeface="Arial"/>
              </a:rPr>
              <a:t>EIS104D</a:t>
            </a:r>
            <a:r>
              <a:rPr lang="en-US" sz="1800" b="0" i="0" u="none" strike="noStrike" cap="none">
                <a:solidFill>
                  <a:schemeClr val="dk1"/>
                </a:solidFill>
                <a:latin typeface="Arial"/>
                <a:ea typeface="Arial"/>
                <a:cs typeface="Arial"/>
                <a:sym typeface="Arial"/>
              </a:rPr>
              <a:t> is a detailed schedule of  changes listing individual tags that make up the acquisitions, dispositions, transfers or adjustments amounts.</a:t>
            </a:r>
            <a:endParaRPr/>
          </a:p>
          <a:p>
            <a:pPr marL="457200" marR="0" lvl="1" indent="-182561" algn="l" rtl="0">
              <a:lnSpc>
                <a:spcPct val="100000"/>
              </a:lnSpc>
              <a:spcBef>
                <a:spcPts val="360"/>
              </a:spcBef>
              <a:spcAft>
                <a:spcPts val="0"/>
              </a:spcAft>
              <a:buClr>
                <a:schemeClr val="accent1"/>
              </a:buClr>
              <a:buSzPts val="1530"/>
              <a:buFont typeface="Arial"/>
              <a:buChar char="•"/>
            </a:pPr>
            <a:r>
              <a:rPr lang="en-US" sz="1800" b="0" i="0" u="none" strike="noStrike" cap="none">
                <a:solidFill>
                  <a:schemeClr val="dk1"/>
                </a:solidFill>
                <a:latin typeface="Arial"/>
                <a:ea typeface="Arial"/>
                <a:cs typeface="Arial"/>
                <a:sym typeface="Arial"/>
              </a:rPr>
              <a:t>Reports will page break on each fund type: fiduciary, governmental, proprietary and undefined</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The GAAP flag must be set to “Y” in order to generate a valid report.</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For FYE, it is recommended to generate the report 3 different ways (AC, FC &amp; FD);  EISCD includes the 3 different ways</a:t>
            </a:r>
            <a:endParaRPr/>
          </a:p>
          <a:p>
            <a:pPr marL="182562" marR="0" lvl="0" indent="-182562" algn="l" rtl="0">
              <a:lnSpc>
                <a:spcPct val="100000"/>
              </a:lnSpc>
              <a:spcBef>
                <a:spcPts val="400"/>
              </a:spcBef>
              <a:spcAft>
                <a:spcPts val="0"/>
              </a:spcAft>
              <a:buClr>
                <a:schemeClr val="accent1"/>
              </a:buClr>
              <a:buSzPts val="1700"/>
              <a:buFont typeface="Arial"/>
              <a:buChar char="•"/>
            </a:pPr>
            <a:r>
              <a:rPr lang="en-US" sz="2000" b="0" i="0" u="none" strike="noStrike" cap="none">
                <a:solidFill>
                  <a:schemeClr val="dk1"/>
                </a:solidFill>
                <a:latin typeface="Arial"/>
                <a:ea typeface="Arial"/>
                <a:cs typeface="Arial"/>
                <a:sym typeface="Arial"/>
              </a:rPr>
              <a:t>May be used as a depreciation balancing tool with the EIS305.</a:t>
            </a:r>
            <a:endParaRPr/>
          </a:p>
          <a:p>
            <a:pPr marL="182562" marR="0" lvl="0" indent="-74612" algn="l" rtl="0">
              <a:lnSpc>
                <a:spcPct val="100000"/>
              </a:lnSpc>
              <a:spcBef>
                <a:spcPts val="400"/>
              </a:spcBef>
              <a:spcAft>
                <a:spcPts val="0"/>
              </a:spcAft>
              <a:buClr>
                <a:schemeClr val="accent1"/>
              </a:buClr>
              <a:buSzPts val="1700"/>
              <a:buFont typeface="Arial"/>
              <a:buNone/>
            </a:pPr>
            <a:endParaRPr sz="2000" b="0" i="0" u="none" strike="noStrike" cap="none">
              <a:solidFill>
                <a:schemeClr val="dk1"/>
              </a:solidFill>
              <a:latin typeface="Arial"/>
              <a:ea typeface="Arial"/>
              <a:cs typeface="Arial"/>
              <a:sym typeface="Arial"/>
            </a:endParaRPr>
          </a:p>
          <a:p>
            <a:pPr marL="182563" marR="0" lvl="0" indent="-74613" algn="l" rtl="0">
              <a:spcBef>
                <a:spcPts val="400"/>
              </a:spcBef>
              <a:spcAft>
                <a:spcPts val="0"/>
              </a:spcAft>
              <a:buClr>
                <a:schemeClr val="accent1"/>
              </a:buClr>
              <a:buSzPts val="1700"/>
              <a:buFont typeface="Arial"/>
              <a:buNone/>
            </a:pPr>
            <a:endParaRPr sz="2000" b="0" i="0" u="none">
              <a:solidFill>
                <a:schemeClr val="dk1"/>
              </a:solidFill>
              <a:latin typeface="Arial"/>
              <a:ea typeface="Arial"/>
              <a:cs typeface="Arial"/>
              <a:sym typeface="Arial"/>
            </a:endParaRPr>
          </a:p>
        </p:txBody>
      </p:sp>
      <p:sp>
        <p:nvSpPr>
          <p:cNvPr id="162" name="Google Shape;162;p10"/>
          <p:cNvSpPr txBox="1"/>
          <p:nvPr/>
        </p:nvSpPr>
        <p:spPr>
          <a:xfrm>
            <a:off x="7620000" y="19050"/>
            <a:ext cx="1066800" cy="328612"/>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chemeClr val="dk1"/>
              </a:buClr>
              <a:buSzPts val="1400"/>
              <a:buFont typeface="Times New Roman"/>
              <a:buNone/>
            </a:pPr>
            <a:fld id="{00000000-1234-1234-1234-123412341234}" type="slidenum">
              <a:rPr lang="en-US" sz="1400" b="1" i="0" u="none">
                <a:solidFill>
                  <a:schemeClr val="dk1"/>
                </a:solidFill>
                <a:latin typeface="Times New Roman"/>
                <a:ea typeface="Times New Roman"/>
                <a:cs typeface="Times New Roman"/>
                <a:sym typeface="Times New Roman"/>
              </a:rPr>
              <a:t>9</a:t>
            </a:fld>
            <a:endParaRPr/>
          </a:p>
        </p:txBody>
      </p:sp>
    </p:spTree>
  </p:cSld>
  <p:clrMapOvr>
    <a:masterClrMapping/>
  </p:clrMapOvr>
</p:sld>
</file>

<file path=ppt/theme/theme1.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1377</Words>
  <Application>Microsoft Office PowerPoint</Application>
  <PresentationFormat>On-screen Show (4:3)</PresentationFormat>
  <Paragraphs>127</Paragraphs>
  <Slides>17</Slides>
  <Notes>17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17</vt:i4>
      </vt:variant>
    </vt:vector>
  </HeadingPairs>
  <TitlesOfParts>
    <vt:vector size="22" baseType="lpstr">
      <vt:lpstr>Arial</vt:lpstr>
      <vt:lpstr>Arial Rounded</vt:lpstr>
      <vt:lpstr>Times New Roman</vt:lpstr>
      <vt:lpstr>1_Clarity</vt:lpstr>
      <vt:lpstr>Clarity</vt:lpstr>
      <vt:lpstr>FIXED ASSETS</vt:lpstr>
      <vt:lpstr>EIS Fiscal Year-End Closing Procedure</vt:lpstr>
      <vt:lpstr>EIS Fiscal Year-End Closing Procedure</vt:lpstr>
      <vt:lpstr>Fiscal Year-End Closing Procedure</vt:lpstr>
      <vt:lpstr>Fiscal Year-End Closing Procedure</vt:lpstr>
      <vt:lpstr>EIS103</vt:lpstr>
      <vt:lpstr>PowerPoint Presentation</vt:lpstr>
      <vt:lpstr>EIS GAAP Reports</vt:lpstr>
      <vt:lpstr>EIS104</vt:lpstr>
      <vt:lpstr>PowerPoint Presentation</vt:lpstr>
      <vt:lpstr>Suggested Non-GAAP Reports</vt:lpstr>
      <vt:lpstr>Suggested Non-GAAP Reports</vt:lpstr>
      <vt:lpstr>Suggested Non-GAAP Reports</vt:lpstr>
      <vt:lpstr>Fiscal Year-End Closing Procedure</vt:lpstr>
      <vt:lpstr>Fiscal Year-End Closing Procedure</vt:lpstr>
      <vt:lpstr>Fiscal Year-End Closing Procedure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FIXED ASSETS</dc:title>
  <dc:creator>butler</dc:creator>
  <cp:lastModifiedBy>Terri Dobbs</cp:lastModifiedBy>
  <cp:revision>10</cp:revision>
  <cp:lastPrinted>2021-05-19T17:29:47Z</cp:lastPrinted>
  <dcterms:created xsi:type="dcterms:W3CDTF">2005-04-27T12:52:01Z</dcterms:created>
  <dcterms:modified xsi:type="dcterms:W3CDTF">2021-05-19T17:30:12Z</dcterms:modified>
</cp:coreProperties>
</file>