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652" r:id="rId3"/>
    <p:sldMasterId id="2147483656" r:id="rId4"/>
  </p:sldMasterIdLst>
  <p:notesMasterIdLst>
    <p:notesMasterId r:id="rId54"/>
  </p:notesMasterIdLst>
  <p:sldIdLst>
    <p:sldId id="256"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307" r:id="rId34"/>
    <p:sldId id="308" r:id="rId35"/>
    <p:sldId id="287" r:id="rId36"/>
    <p:sldId id="288" r:id="rId37"/>
    <p:sldId id="289" r:id="rId38"/>
    <p:sldId id="290" r:id="rId39"/>
    <p:sldId id="291" r:id="rId40"/>
    <p:sldId id="294" r:id="rId41"/>
    <p:sldId id="295" r:id="rId42"/>
    <p:sldId id="309" r:id="rId43"/>
    <p:sldId id="296" r:id="rId44"/>
    <p:sldId id="297" r:id="rId45"/>
    <p:sldId id="299" r:id="rId46"/>
    <p:sldId id="300" r:id="rId47"/>
    <p:sldId id="301" r:id="rId48"/>
    <p:sldId id="302" r:id="rId49"/>
    <p:sldId id="303" r:id="rId50"/>
    <p:sldId id="304" r:id="rId51"/>
    <p:sldId id="305" r:id="rId52"/>
    <p:sldId id="306" r:id="rId53"/>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929">
          <p15:clr>
            <a:srgbClr val="000000"/>
          </p15:clr>
        </p15:guide>
        <p15:guide id="2" pos="2209">
          <p15:clr>
            <a:srgbClr val="000000"/>
          </p15:clr>
        </p15:guide>
      </p15:notes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1" roundtripDataSignature="AMtx7mhKqyx6OsmwM0TAUAFEXzDM1NzuT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1498" y="58"/>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63"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61" Type="http://customschemas.google.com/relationships/presentationmetadata" Target="meta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52762"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3970337" y="0"/>
            <a:ext cx="3052762"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1173162" y="688975"/>
            <a:ext cx="4678362" cy="35083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5987" y="4424362"/>
            <a:ext cx="5191125" cy="419893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851900"/>
            <a:ext cx="3052762"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3970337" y="8851900"/>
            <a:ext cx="3052762"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notes"/>
          <p:cNvSpPr txBox="1">
            <a:spLocks noGrp="1"/>
          </p:cNvSpPr>
          <p:nvPr>
            <p:ph type="body" idx="1"/>
          </p:nvPr>
        </p:nvSpPr>
        <p:spPr>
          <a:xfrm>
            <a:off x="915987" y="4424362"/>
            <a:ext cx="5191125" cy="41989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p1:notes"/>
          <p:cNvSpPr>
            <a:spLocks noGrp="1" noRot="1" noChangeAspect="1"/>
          </p:cNvSpPr>
          <p:nvPr>
            <p:ph type="sldImg" idx="2"/>
          </p:nvPr>
        </p:nvSpPr>
        <p:spPr>
          <a:xfrm>
            <a:off x="1173163" y="688975"/>
            <a:ext cx="4678362" cy="3508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2:notes"/>
          <p:cNvSpPr txBox="1">
            <a:spLocks noGrp="1"/>
          </p:cNvSpPr>
          <p:nvPr>
            <p:ph type="body" idx="1"/>
          </p:nvPr>
        </p:nvSpPr>
        <p:spPr>
          <a:xfrm>
            <a:off x="915987" y="4424362"/>
            <a:ext cx="5191125" cy="41989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2:notes"/>
          <p:cNvSpPr>
            <a:spLocks noGrp="1" noRot="1" noChangeAspect="1"/>
          </p:cNvSpPr>
          <p:nvPr>
            <p:ph type="sldImg" idx="2"/>
          </p:nvPr>
        </p:nvSpPr>
        <p:spPr>
          <a:xfrm>
            <a:off x="1173163" y="688975"/>
            <a:ext cx="4678362" cy="3508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3:notes"/>
          <p:cNvSpPr txBox="1">
            <a:spLocks noGrp="1"/>
          </p:cNvSpPr>
          <p:nvPr>
            <p:ph type="body" idx="1"/>
          </p:nvPr>
        </p:nvSpPr>
        <p:spPr>
          <a:xfrm>
            <a:off x="915987" y="4424362"/>
            <a:ext cx="5191125" cy="41989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13:notes"/>
          <p:cNvSpPr>
            <a:spLocks noGrp="1" noRot="1" noChangeAspect="1"/>
          </p:cNvSpPr>
          <p:nvPr>
            <p:ph type="sldImg" idx="2"/>
          </p:nvPr>
        </p:nvSpPr>
        <p:spPr>
          <a:xfrm>
            <a:off x="1173163" y="688975"/>
            <a:ext cx="4678362" cy="3508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4:notes"/>
          <p:cNvSpPr txBox="1"/>
          <p:nvPr/>
        </p:nvSpPr>
        <p:spPr>
          <a:xfrm>
            <a:off x="3970337" y="8851900"/>
            <a:ext cx="3052762"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12</a:t>
            </a:fld>
            <a:endParaRPr/>
          </a:p>
        </p:txBody>
      </p:sp>
      <p:sp>
        <p:nvSpPr>
          <p:cNvPr id="187" name="Google Shape;187;p14:notes"/>
          <p:cNvSpPr>
            <a:spLocks noGrp="1" noRot="1" noChangeAspect="1"/>
          </p:cNvSpPr>
          <p:nvPr>
            <p:ph type="sldImg" idx="2"/>
          </p:nvPr>
        </p:nvSpPr>
        <p:spPr>
          <a:xfrm>
            <a:off x="1173163" y="688975"/>
            <a:ext cx="4678362" cy="3508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8" name="Google Shape;188;p14:notes"/>
          <p:cNvSpPr txBox="1">
            <a:spLocks noGrp="1"/>
          </p:cNvSpPr>
          <p:nvPr>
            <p:ph type="body" idx="1"/>
          </p:nvPr>
        </p:nvSpPr>
        <p:spPr>
          <a:xfrm>
            <a:off x="915987" y="4424362"/>
            <a:ext cx="5191125" cy="41989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5:notes"/>
          <p:cNvSpPr txBox="1">
            <a:spLocks noGrp="1"/>
          </p:cNvSpPr>
          <p:nvPr>
            <p:ph type="body" idx="1"/>
          </p:nvPr>
        </p:nvSpPr>
        <p:spPr>
          <a:xfrm>
            <a:off x="915987" y="4424362"/>
            <a:ext cx="5191125" cy="41989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5:notes"/>
          <p:cNvSpPr>
            <a:spLocks noGrp="1" noRot="1" noChangeAspect="1"/>
          </p:cNvSpPr>
          <p:nvPr>
            <p:ph type="sldImg" idx="2"/>
          </p:nvPr>
        </p:nvSpPr>
        <p:spPr>
          <a:xfrm>
            <a:off x="1173163" y="688975"/>
            <a:ext cx="4678362" cy="3508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6:notes"/>
          <p:cNvSpPr txBox="1">
            <a:spLocks noGrp="1"/>
          </p:cNvSpPr>
          <p:nvPr>
            <p:ph type="body" idx="1"/>
          </p:nvPr>
        </p:nvSpPr>
        <p:spPr>
          <a:xfrm>
            <a:off x="915987" y="4424362"/>
            <a:ext cx="5191125" cy="41989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6:notes"/>
          <p:cNvSpPr>
            <a:spLocks noGrp="1" noRot="1" noChangeAspect="1"/>
          </p:cNvSpPr>
          <p:nvPr>
            <p:ph type="sldImg" idx="2"/>
          </p:nvPr>
        </p:nvSpPr>
        <p:spPr>
          <a:xfrm>
            <a:off x="1173163" y="688975"/>
            <a:ext cx="4678362" cy="3508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7:notes"/>
          <p:cNvSpPr txBox="1">
            <a:spLocks noGrp="1"/>
          </p:cNvSpPr>
          <p:nvPr>
            <p:ph type="body" idx="1"/>
          </p:nvPr>
        </p:nvSpPr>
        <p:spPr>
          <a:xfrm>
            <a:off x="915987" y="4424362"/>
            <a:ext cx="5191125" cy="41989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17:notes"/>
          <p:cNvSpPr>
            <a:spLocks noGrp="1" noRot="1" noChangeAspect="1"/>
          </p:cNvSpPr>
          <p:nvPr>
            <p:ph type="sldImg" idx="2"/>
          </p:nvPr>
        </p:nvSpPr>
        <p:spPr>
          <a:xfrm>
            <a:off x="1173163" y="688975"/>
            <a:ext cx="4678362" cy="3508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8:notes"/>
          <p:cNvSpPr txBox="1">
            <a:spLocks noGrp="1"/>
          </p:cNvSpPr>
          <p:nvPr>
            <p:ph type="body" idx="1"/>
          </p:nvPr>
        </p:nvSpPr>
        <p:spPr>
          <a:xfrm>
            <a:off x="915987" y="4424362"/>
            <a:ext cx="5191125" cy="41989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8:notes"/>
          <p:cNvSpPr>
            <a:spLocks noGrp="1" noRot="1" noChangeAspect="1"/>
          </p:cNvSpPr>
          <p:nvPr>
            <p:ph type="sldImg" idx="2"/>
          </p:nvPr>
        </p:nvSpPr>
        <p:spPr>
          <a:xfrm>
            <a:off x="1173163" y="688975"/>
            <a:ext cx="4678362" cy="3508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9:notes"/>
          <p:cNvSpPr txBox="1">
            <a:spLocks noGrp="1"/>
          </p:cNvSpPr>
          <p:nvPr>
            <p:ph type="body" idx="1"/>
          </p:nvPr>
        </p:nvSpPr>
        <p:spPr>
          <a:xfrm>
            <a:off x="915987" y="4424362"/>
            <a:ext cx="5191125" cy="41989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9:notes"/>
          <p:cNvSpPr>
            <a:spLocks noGrp="1" noRot="1" noChangeAspect="1"/>
          </p:cNvSpPr>
          <p:nvPr>
            <p:ph type="sldImg" idx="2"/>
          </p:nvPr>
        </p:nvSpPr>
        <p:spPr>
          <a:xfrm>
            <a:off x="1173163" y="688975"/>
            <a:ext cx="4678362" cy="3508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0:notes"/>
          <p:cNvSpPr txBox="1">
            <a:spLocks noGrp="1"/>
          </p:cNvSpPr>
          <p:nvPr>
            <p:ph type="body" idx="1"/>
          </p:nvPr>
        </p:nvSpPr>
        <p:spPr>
          <a:xfrm>
            <a:off x="915987" y="4424362"/>
            <a:ext cx="5191125" cy="41989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20:notes"/>
          <p:cNvSpPr>
            <a:spLocks noGrp="1" noRot="1" noChangeAspect="1"/>
          </p:cNvSpPr>
          <p:nvPr>
            <p:ph type="sldImg" idx="2"/>
          </p:nvPr>
        </p:nvSpPr>
        <p:spPr>
          <a:xfrm>
            <a:off x="1173163" y="688975"/>
            <a:ext cx="4678362" cy="3508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1:notes"/>
          <p:cNvSpPr txBox="1">
            <a:spLocks noGrp="1"/>
          </p:cNvSpPr>
          <p:nvPr>
            <p:ph type="body" idx="1"/>
          </p:nvPr>
        </p:nvSpPr>
        <p:spPr>
          <a:xfrm>
            <a:off x="915987" y="4424362"/>
            <a:ext cx="5191125" cy="41989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21:notes"/>
          <p:cNvSpPr>
            <a:spLocks noGrp="1" noRot="1" noChangeAspect="1"/>
          </p:cNvSpPr>
          <p:nvPr>
            <p:ph type="sldImg" idx="2"/>
          </p:nvPr>
        </p:nvSpPr>
        <p:spPr>
          <a:xfrm>
            <a:off x="1173163" y="688975"/>
            <a:ext cx="4678362" cy="3508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915987" y="4424362"/>
            <a:ext cx="5191125" cy="41989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4:notes"/>
          <p:cNvSpPr>
            <a:spLocks noGrp="1" noRot="1" noChangeAspect="1"/>
          </p:cNvSpPr>
          <p:nvPr>
            <p:ph type="sldImg" idx="2"/>
          </p:nvPr>
        </p:nvSpPr>
        <p:spPr>
          <a:xfrm>
            <a:off x="1173163" y="688975"/>
            <a:ext cx="4678362" cy="3508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2:notes"/>
          <p:cNvSpPr txBox="1">
            <a:spLocks noGrp="1"/>
          </p:cNvSpPr>
          <p:nvPr>
            <p:ph type="body" idx="1"/>
          </p:nvPr>
        </p:nvSpPr>
        <p:spPr>
          <a:xfrm>
            <a:off x="915987" y="4424362"/>
            <a:ext cx="5191125" cy="41989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22:notes"/>
          <p:cNvSpPr>
            <a:spLocks noGrp="1" noRot="1" noChangeAspect="1"/>
          </p:cNvSpPr>
          <p:nvPr>
            <p:ph type="sldImg" idx="2"/>
          </p:nvPr>
        </p:nvSpPr>
        <p:spPr>
          <a:xfrm>
            <a:off x="1173163" y="688975"/>
            <a:ext cx="4678362" cy="3508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3:notes"/>
          <p:cNvSpPr txBox="1">
            <a:spLocks noGrp="1"/>
          </p:cNvSpPr>
          <p:nvPr>
            <p:ph type="body" idx="1"/>
          </p:nvPr>
        </p:nvSpPr>
        <p:spPr>
          <a:xfrm>
            <a:off x="915987" y="4424362"/>
            <a:ext cx="5191125" cy="41989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23:notes"/>
          <p:cNvSpPr>
            <a:spLocks noGrp="1" noRot="1" noChangeAspect="1"/>
          </p:cNvSpPr>
          <p:nvPr>
            <p:ph type="sldImg" idx="2"/>
          </p:nvPr>
        </p:nvSpPr>
        <p:spPr>
          <a:xfrm>
            <a:off x="1173163" y="688975"/>
            <a:ext cx="4678362" cy="3508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4:notes"/>
          <p:cNvSpPr txBox="1">
            <a:spLocks noGrp="1"/>
          </p:cNvSpPr>
          <p:nvPr>
            <p:ph type="body" idx="1"/>
          </p:nvPr>
        </p:nvSpPr>
        <p:spPr>
          <a:xfrm>
            <a:off x="915987" y="4424362"/>
            <a:ext cx="5191125" cy="41989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24:notes"/>
          <p:cNvSpPr>
            <a:spLocks noGrp="1" noRot="1" noChangeAspect="1"/>
          </p:cNvSpPr>
          <p:nvPr>
            <p:ph type="sldImg" idx="2"/>
          </p:nvPr>
        </p:nvSpPr>
        <p:spPr>
          <a:xfrm>
            <a:off x="1173163" y="688975"/>
            <a:ext cx="4678362" cy="3508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5:notes"/>
          <p:cNvSpPr txBox="1">
            <a:spLocks noGrp="1"/>
          </p:cNvSpPr>
          <p:nvPr>
            <p:ph type="body" idx="1"/>
          </p:nvPr>
        </p:nvSpPr>
        <p:spPr>
          <a:xfrm>
            <a:off x="915987" y="4424362"/>
            <a:ext cx="5191125" cy="41989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25:notes"/>
          <p:cNvSpPr>
            <a:spLocks noGrp="1" noRot="1" noChangeAspect="1"/>
          </p:cNvSpPr>
          <p:nvPr>
            <p:ph type="sldImg" idx="2"/>
          </p:nvPr>
        </p:nvSpPr>
        <p:spPr>
          <a:xfrm>
            <a:off x="1173163" y="688975"/>
            <a:ext cx="4678362" cy="3508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6:notes"/>
          <p:cNvSpPr txBox="1">
            <a:spLocks noGrp="1"/>
          </p:cNvSpPr>
          <p:nvPr>
            <p:ph type="body" idx="1"/>
          </p:nvPr>
        </p:nvSpPr>
        <p:spPr>
          <a:xfrm>
            <a:off x="915987" y="4424362"/>
            <a:ext cx="5191125" cy="41989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26:notes"/>
          <p:cNvSpPr>
            <a:spLocks noGrp="1" noRot="1" noChangeAspect="1"/>
          </p:cNvSpPr>
          <p:nvPr>
            <p:ph type="sldImg" idx="2"/>
          </p:nvPr>
        </p:nvSpPr>
        <p:spPr>
          <a:xfrm>
            <a:off x="1173163" y="688975"/>
            <a:ext cx="4678362" cy="3508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7:notes"/>
          <p:cNvSpPr txBox="1">
            <a:spLocks noGrp="1"/>
          </p:cNvSpPr>
          <p:nvPr>
            <p:ph type="body" idx="1"/>
          </p:nvPr>
        </p:nvSpPr>
        <p:spPr>
          <a:xfrm>
            <a:off x="915987" y="4424362"/>
            <a:ext cx="5191125" cy="41989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27:notes"/>
          <p:cNvSpPr>
            <a:spLocks noGrp="1" noRot="1" noChangeAspect="1"/>
          </p:cNvSpPr>
          <p:nvPr>
            <p:ph type="sldImg" idx="2"/>
          </p:nvPr>
        </p:nvSpPr>
        <p:spPr>
          <a:xfrm>
            <a:off x="1173163" y="688975"/>
            <a:ext cx="4678362" cy="3508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8:notes"/>
          <p:cNvSpPr txBox="1">
            <a:spLocks noGrp="1"/>
          </p:cNvSpPr>
          <p:nvPr>
            <p:ph type="body" idx="1"/>
          </p:nvPr>
        </p:nvSpPr>
        <p:spPr>
          <a:xfrm>
            <a:off x="915987" y="4424362"/>
            <a:ext cx="5191125" cy="41989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28:notes"/>
          <p:cNvSpPr>
            <a:spLocks noGrp="1" noRot="1" noChangeAspect="1"/>
          </p:cNvSpPr>
          <p:nvPr>
            <p:ph type="sldImg" idx="2"/>
          </p:nvPr>
        </p:nvSpPr>
        <p:spPr>
          <a:xfrm>
            <a:off x="1173163" y="688975"/>
            <a:ext cx="4678362" cy="3508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9:notes"/>
          <p:cNvSpPr txBox="1"/>
          <p:nvPr/>
        </p:nvSpPr>
        <p:spPr>
          <a:xfrm>
            <a:off x="3970337" y="8851900"/>
            <a:ext cx="3052762"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27</a:t>
            </a:fld>
            <a:endParaRPr/>
          </a:p>
        </p:txBody>
      </p:sp>
      <p:sp>
        <p:nvSpPr>
          <p:cNvPr id="298" name="Google Shape;298;p29:notes"/>
          <p:cNvSpPr>
            <a:spLocks noGrp="1" noRot="1" noChangeAspect="1"/>
          </p:cNvSpPr>
          <p:nvPr>
            <p:ph type="sldImg" idx="2"/>
          </p:nvPr>
        </p:nvSpPr>
        <p:spPr>
          <a:xfrm>
            <a:off x="1173163" y="688975"/>
            <a:ext cx="4678362" cy="3508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9" name="Google Shape;299;p29:notes"/>
          <p:cNvSpPr txBox="1">
            <a:spLocks noGrp="1"/>
          </p:cNvSpPr>
          <p:nvPr>
            <p:ph type="body" idx="1"/>
          </p:nvPr>
        </p:nvSpPr>
        <p:spPr>
          <a:xfrm>
            <a:off x="915987" y="4424362"/>
            <a:ext cx="5191125" cy="41989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30:notes"/>
          <p:cNvSpPr txBox="1"/>
          <p:nvPr/>
        </p:nvSpPr>
        <p:spPr>
          <a:xfrm>
            <a:off x="3970337" y="8851900"/>
            <a:ext cx="3052762"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28</a:t>
            </a:fld>
            <a:endParaRPr/>
          </a:p>
        </p:txBody>
      </p:sp>
      <p:sp>
        <p:nvSpPr>
          <p:cNvPr id="307" name="Google Shape;307;p30:notes"/>
          <p:cNvSpPr>
            <a:spLocks noGrp="1" noRot="1" noChangeAspect="1"/>
          </p:cNvSpPr>
          <p:nvPr>
            <p:ph type="sldImg" idx="2"/>
          </p:nvPr>
        </p:nvSpPr>
        <p:spPr>
          <a:xfrm>
            <a:off x="1173163" y="688975"/>
            <a:ext cx="4678362" cy="3508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8" name="Google Shape;308;p30:notes"/>
          <p:cNvSpPr txBox="1">
            <a:spLocks noGrp="1"/>
          </p:cNvSpPr>
          <p:nvPr>
            <p:ph type="body" idx="1"/>
          </p:nvPr>
        </p:nvSpPr>
        <p:spPr>
          <a:xfrm>
            <a:off x="915987" y="4424362"/>
            <a:ext cx="5191125" cy="41989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31:notes"/>
          <p:cNvSpPr txBox="1"/>
          <p:nvPr/>
        </p:nvSpPr>
        <p:spPr>
          <a:xfrm>
            <a:off x="3970337" y="8851900"/>
            <a:ext cx="3052762"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29</a:t>
            </a:fld>
            <a:endParaRPr/>
          </a:p>
        </p:txBody>
      </p:sp>
      <p:sp>
        <p:nvSpPr>
          <p:cNvPr id="315" name="Google Shape;315;p31:notes"/>
          <p:cNvSpPr>
            <a:spLocks noGrp="1" noRot="1" noChangeAspect="1"/>
          </p:cNvSpPr>
          <p:nvPr>
            <p:ph type="sldImg" idx="2"/>
          </p:nvPr>
        </p:nvSpPr>
        <p:spPr>
          <a:xfrm>
            <a:off x="1173163" y="688975"/>
            <a:ext cx="4678362" cy="3508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6" name="Google Shape;316;p31:notes"/>
          <p:cNvSpPr txBox="1">
            <a:spLocks noGrp="1"/>
          </p:cNvSpPr>
          <p:nvPr>
            <p:ph type="body" idx="1"/>
          </p:nvPr>
        </p:nvSpPr>
        <p:spPr>
          <a:xfrm>
            <a:off x="915987" y="4424362"/>
            <a:ext cx="5191125" cy="41989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915987" y="4424362"/>
            <a:ext cx="5191125" cy="41989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1173163" y="688975"/>
            <a:ext cx="4678362" cy="3508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31:notes"/>
          <p:cNvSpPr txBox="1"/>
          <p:nvPr/>
        </p:nvSpPr>
        <p:spPr>
          <a:xfrm>
            <a:off x="3970337" y="8851900"/>
            <a:ext cx="3052762"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30</a:t>
            </a:fld>
            <a:endParaRPr/>
          </a:p>
        </p:txBody>
      </p:sp>
      <p:sp>
        <p:nvSpPr>
          <p:cNvPr id="315" name="Google Shape;315;p31:notes"/>
          <p:cNvSpPr>
            <a:spLocks noGrp="1" noRot="1" noChangeAspect="1"/>
          </p:cNvSpPr>
          <p:nvPr>
            <p:ph type="sldImg" idx="2"/>
          </p:nvPr>
        </p:nvSpPr>
        <p:spPr>
          <a:xfrm>
            <a:off x="1173163" y="688975"/>
            <a:ext cx="4678362" cy="3508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6" name="Google Shape;316;p31:notes"/>
          <p:cNvSpPr txBox="1">
            <a:spLocks noGrp="1"/>
          </p:cNvSpPr>
          <p:nvPr>
            <p:ph type="body" idx="1"/>
          </p:nvPr>
        </p:nvSpPr>
        <p:spPr>
          <a:xfrm>
            <a:off x="915987" y="4424362"/>
            <a:ext cx="5191125" cy="41989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 </a:t>
            </a:r>
            <a:endParaRPr/>
          </a:p>
        </p:txBody>
      </p:sp>
    </p:spTree>
    <p:extLst>
      <p:ext uri="{BB962C8B-B14F-4D97-AF65-F5344CB8AC3E}">
        <p14:creationId xmlns:p14="http://schemas.microsoft.com/office/powerpoint/2010/main" val="30496715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31:notes"/>
          <p:cNvSpPr txBox="1"/>
          <p:nvPr/>
        </p:nvSpPr>
        <p:spPr>
          <a:xfrm>
            <a:off x="3970337" y="8851900"/>
            <a:ext cx="3052762"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31</a:t>
            </a:fld>
            <a:endParaRPr/>
          </a:p>
        </p:txBody>
      </p:sp>
      <p:sp>
        <p:nvSpPr>
          <p:cNvPr id="315" name="Google Shape;315;p31:notes"/>
          <p:cNvSpPr>
            <a:spLocks noGrp="1" noRot="1" noChangeAspect="1"/>
          </p:cNvSpPr>
          <p:nvPr>
            <p:ph type="sldImg" idx="2"/>
          </p:nvPr>
        </p:nvSpPr>
        <p:spPr>
          <a:xfrm>
            <a:off x="1173163" y="688975"/>
            <a:ext cx="4678362" cy="3508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6" name="Google Shape;316;p31:notes"/>
          <p:cNvSpPr txBox="1">
            <a:spLocks noGrp="1"/>
          </p:cNvSpPr>
          <p:nvPr>
            <p:ph type="body" idx="1"/>
          </p:nvPr>
        </p:nvSpPr>
        <p:spPr>
          <a:xfrm>
            <a:off x="915987" y="4424362"/>
            <a:ext cx="5191125" cy="41989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 </a:t>
            </a:r>
            <a:endParaRPr/>
          </a:p>
        </p:txBody>
      </p:sp>
    </p:spTree>
    <p:extLst>
      <p:ext uri="{BB962C8B-B14F-4D97-AF65-F5344CB8AC3E}">
        <p14:creationId xmlns:p14="http://schemas.microsoft.com/office/powerpoint/2010/main" val="30930897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32:notes"/>
          <p:cNvSpPr txBox="1">
            <a:spLocks noGrp="1"/>
          </p:cNvSpPr>
          <p:nvPr>
            <p:ph type="body" idx="1"/>
          </p:nvPr>
        </p:nvSpPr>
        <p:spPr>
          <a:xfrm>
            <a:off x="915987" y="4424362"/>
            <a:ext cx="5191125" cy="41989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32:notes"/>
          <p:cNvSpPr>
            <a:spLocks noGrp="1" noRot="1" noChangeAspect="1"/>
          </p:cNvSpPr>
          <p:nvPr>
            <p:ph type="sldImg" idx="2"/>
          </p:nvPr>
        </p:nvSpPr>
        <p:spPr>
          <a:xfrm>
            <a:off x="1173163" y="688975"/>
            <a:ext cx="4678362" cy="3508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3:notes"/>
          <p:cNvSpPr txBox="1"/>
          <p:nvPr/>
        </p:nvSpPr>
        <p:spPr>
          <a:xfrm>
            <a:off x="3970337" y="8851900"/>
            <a:ext cx="3052762"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33</a:t>
            </a:fld>
            <a:endParaRPr/>
          </a:p>
        </p:txBody>
      </p:sp>
      <p:sp>
        <p:nvSpPr>
          <p:cNvPr id="330" name="Google Shape;330;p33:notes"/>
          <p:cNvSpPr>
            <a:spLocks noGrp="1" noRot="1" noChangeAspect="1"/>
          </p:cNvSpPr>
          <p:nvPr>
            <p:ph type="sldImg" idx="2"/>
          </p:nvPr>
        </p:nvSpPr>
        <p:spPr>
          <a:xfrm>
            <a:off x="1173163" y="688975"/>
            <a:ext cx="4678362" cy="3508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1" name="Google Shape;331;p33:notes"/>
          <p:cNvSpPr txBox="1">
            <a:spLocks noGrp="1"/>
          </p:cNvSpPr>
          <p:nvPr>
            <p:ph type="body" idx="1"/>
          </p:nvPr>
        </p:nvSpPr>
        <p:spPr>
          <a:xfrm>
            <a:off x="865187" y="4191000"/>
            <a:ext cx="5191125" cy="41957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34:notes"/>
          <p:cNvSpPr txBox="1">
            <a:spLocks noGrp="1"/>
          </p:cNvSpPr>
          <p:nvPr>
            <p:ph type="body" idx="1"/>
          </p:nvPr>
        </p:nvSpPr>
        <p:spPr>
          <a:xfrm>
            <a:off x="915987" y="4424362"/>
            <a:ext cx="5191125" cy="41989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34:notes"/>
          <p:cNvSpPr>
            <a:spLocks noGrp="1" noRot="1" noChangeAspect="1"/>
          </p:cNvSpPr>
          <p:nvPr>
            <p:ph type="sldImg" idx="2"/>
          </p:nvPr>
        </p:nvSpPr>
        <p:spPr>
          <a:xfrm>
            <a:off x="1173163" y="688975"/>
            <a:ext cx="4678362" cy="3508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35:notes"/>
          <p:cNvSpPr txBox="1"/>
          <p:nvPr/>
        </p:nvSpPr>
        <p:spPr>
          <a:xfrm>
            <a:off x="3970337" y="8851900"/>
            <a:ext cx="3052762"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35</a:t>
            </a:fld>
            <a:endParaRPr/>
          </a:p>
        </p:txBody>
      </p:sp>
      <p:sp>
        <p:nvSpPr>
          <p:cNvPr id="345" name="Google Shape;345;p35:notes"/>
          <p:cNvSpPr>
            <a:spLocks noGrp="1" noRot="1" noChangeAspect="1"/>
          </p:cNvSpPr>
          <p:nvPr>
            <p:ph type="sldImg" idx="2"/>
          </p:nvPr>
        </p:nvSpPr>
        <p:spPr>
          <a:xfrm>
            <a:off x="1173163" y="688975"/>
            <a:ext cx="4678362" cy="3508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6" name="Google Shape;346;p35:notes"/>
          <p:cNvSpPr txBox="1">
            <a:spLocks noGrp="1"/>
          </p:cNvSpPr>
          <p:nvPr>
            <p:ph type="body" idx="1"/>
          </p:nvPr>
        </p:nvSpPr>
        <p:spPr>
          <a:xfrm>
            <a:off x="915987" y="4424362"/>
            <a:ext cx="5191125" cy="41989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6:notes"/>
          <p:cNvSpPr txBox="1">
            <a:spLocks noGrp="1"/>
          </p:cNvSpPr>
          <p:nvPr>
            <p:ph type="body" idx="1"/>
          </p:nvPr>
        </p:nvSpPr>
        <p:spPr>
          <a:xfrm>
            <a:off x="915987" y="4424362"/>
            <a:ext cx="5191125" cy="41989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36:notes"/>
          <p:cNvSpPr>
            <a:spLocks noGrp="1" noRot="1" noChangeAspect="1"/>
          </p:cNvSpPr>
          <p:nvPr>
            <p:ph type="sldImg" idx="2"/>
          </p:nvPr>
        </p:nvSpPr>
        <p:spPr>
          <a:xfrm>
            <a:off x="1173163" y="688975"/>
            <a:ext cx="4678362" cy="3508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39:notes"/>
          <p:cNvSpPr txBox="1">
            <a:spLocks noGrp="1"/>
          </p:cNvSpPr>
          <p:nvPr>
            <p:ph type="body" idx="1"/>
          </p:nvPr>
        </p:nvSpPr>
        <p:spPr>
          <a:xfrm>
            <a:off x="915987" y="4424362"/>
            <a:ext cx="5191125" cy="41989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p39:notes"/>
          <p:cNvSpPr>
            <a:spLocks noGrp="1" noRot="1" noChangeAspect="1"/>
          </p:cNvSpPr>
          <p:nvPr>
            <p:ph type="sldImg" idx="2"/>
          </p:nvPr>
        </p:nvSpPr>
        <p:spPr>
          <a:xfrm>
            <a:off x="1173163" y="688975"/>
            <a:ext cx="4678362" cy="3508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40:notes"/>
          <p:cNvSpPr txBox="1">
            <a:spLocks noGrp="1"/>
          </p:cNvSpPr>
          <p:nvPr>
            <p:ph type="body" idx="1"/>
          </p:nvPr>
        </p:nvSpPr>
        <p:spPr>
          <a:xfrm>
            <a:off x="915987" y="4424362"/>
            <a:ext cx="5191125" cy="41989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p40:notes"/>
          <p:cNvSpPr>
            <a:spLocks noGrp="1" noRot="1" noChangeAspect="1"/>
          </p:cNvSpPr>
          <p:nvPr>
            <p:ph type="sldImg" idx="2"/>
          </p:nvPr>
        </p:nvSpPr>
        <p:spPr>
          <a:xfrm>
            <a:off x="1173163" y="688975"/>
            <a:ext cx="4678362" cy="3508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40:notes"/>
          <p:cNvSpPr txBox="1">
            <a:spLocks noGrp="1"/>
          </p:cNvSpPr>
          <p:nvPr>
            <p:ph type="body" idx="1"/>
          </p:nvPr>
        </p:nvSpPr>
        <p:spPr>
          <a:xfrm>
            <a:off x="915987" y="4424362"/>
            <a:ext cx="5191125" cy="41989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p40:notes"/>
          <p:cNvSpPr>
            <a:spLocks noGrp="1" noRot="1" noChangeAspect="1"/>
          </p:cNvSpPr>
          <p:nvPr>
            <p:ph type="sldImg" idx="2"/>
          </p:nvPr>
        </p:nvSpPr>
        <p:spPr>
          <a:xfrm>
            <a:off x="1173163" y="688975"/>
            <a:ext cx="4678362" cy="35083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8573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15987" y="4424362"/>
            <a:ext cx="5191125" cy="41989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1173163" y="688975"/>
            <a:ext cx="4678362" cy="3508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41:notes"/>
          <p:cNvSpPr txBox="1">
            <a:spLocks noGrp="1"/>
          </p:cNvSpPr>
          <p:nvPr>
            <p:ph type="body" idx="1"/>
          </p:nvPr>
        </p:nvSpPr>
        <p:spPr>
          <a:xfrm>
            <a:off x="915987" y="4424362"/>
            <a:ext cx="5191125" cy="41989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p41:notes"/>
          <p:cNvSpPr>
            <a:spLocks noGrp="1" noRot="1" noChangeAspect="1"/>
          </p:cNvSpPr>
          <p:nvPr>
            <p:ph type="sldImg" idx="2"/>
          </p:nvPr>
        </p:nvSpPr>
        <p:spPr>
          <a:xfrm>
            <a:off x="1173163" y="688975"/>
            <a:ext cx="4678362" cy="3508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42:notes"/>
          <p:cNvSpPr txBox="1"/>
          <p:nvPr/>
        </p:nvSpPr>
        <p:spPr>
          <a:xfrm>
            <a:off x="3970337" y="8851900"/>
            <a:ext cx="3052762"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41</a:t>
            </a:fld>
            <a:endParaRPr/>
          </a:p>
        </p:txBody>
      </p:sp>
      <p:sp>
        <p:nvSpPr>
          <p:cNvPr id="396" name="Google Shape;396;p42:notes"/>
          <p:cNvSpPr>
            <a:spLocks noGrp="1" noRot="1" noChangeAspect="1"/>
          </p:cNvSpPr>
          <p:nvPr>
            <p:ph type="sldImg" idx="2"/>
          </p:nvPr>
        </p:nvSpPr>
        <p:spPr>
          <a:xfrm>
            <a:off x="1173163" y="688975"/>
            <a:ext cx="4678362" cy="3508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7" name="Google Shape;397;p42:notes"/>
          <p:cNvSpPr txBox="1">
            <a:spLocks noGrp="1"/>
          </p:cNvSpPr>
          <p:nvPr>
            <p:ph type="body" idx="1"/>
          </p:nvPr>
        </p:nvSpPr>
        <p:spPr>
          <a:xfrm>
            <a:off x="915987" y="4424362"/>
            <a:ext cx="5191125" cy="41989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44:notes"/>
          <p:cNvSpPr txBox="1"/>
          <p:nvPr/>
        </p:nvSpPr>
        <p:spPr>
          <a:xfrm>
            <a:off x="3970337" y="8851900"/>
            <a:ext cx="3052762"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42</a:t>
            </a:fld>
            <a:endParaRPr/>
          </a:p>
        </p:txBody>
      </p:sp>
      <p:sp>
        <p:nvSpPr>
          <p:cNvPr id="414" name="Google Shape;414;p44:notes"/>
          <p:cNvSpPr>
            <a:spLocks noGrp="1" noRot="1" noChangeAspect="1"/>
          </p:cNvSpPr>
          <p:nvPr>
            <p:ph type="sldImg" idx="2"/>
          </p:nvPr>
        </p:nvSpPr>
        <p:spPr>
          <a:xfrm>
            <a:off x="1173163" y="688975"/>
            <a:ext cx="4678362" cy="3508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5" name="Google Shape;415;p44:notes"/>
          <p:cNvSpPr txBox="1">
            <a:spLocks noGrp="1"/>
          </p:cNvSpPr>
          <p:nvPr>
            <p:ph type="body" idx="1"/>
          </p:nvPr>
        </p:nvSpPr>
        <p:spPr>
          <a:xfrm>
            <a:off x="915987" y="4424362"/>
            <a:ext cx="5191125" cy="41989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45:notes"/>
          <p:cNvSpPr txBox="1"/>
          <p:nvPr/>
        </p:nvSpPr>
        <p:spPr>
          <a:xfrm>
            <a:off x="3970337" y="8851900"/>
            <a:ext cx="3052762"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43</a:t>
            </a:fld>
            <a:endParaRPr/>
          </a:p>
        </p:txBody>
      </p:sp>
      <p:sp>
        <p:nvSpPr>
          <p:cNvPr id="420" name="Google Shape;420;p45:notes"/>
          <p:cNvSpPr>
            <a:spLocks noGrp="1" noRot="1" noChangeAspect="1"/>
          </p:cNvSpPr>
          <p:nvPr>
            <p:ph type="sldImg" idx="2"/>
          </p:nvPr>
        </p:nvSpPr>
        <p:spPr>
          <a:xfrm>
            <a:off x="1173163" y="688975"/>
            <a:ext cx="4678362" cy="3508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1" name="Google Shape;421;p45:notes"/>
          <p:cNvSpPr txBox="1">
            <a:spLocks noGrp="1"/>
          </p:cNvSpPr>
          <p:nvPr>
            <p:ph type="body" idx="1"/>
          </p:nvPr>
        </p:nvSpPr>
        <p:spPr>
          <a:xfrm>
            <a:off x="915987" y="4424362"/>
            <a:ext cx="5191125" cy="41989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46:notes"/>
          <p:cNvSpPr txBox="1">
            <a:spLocks noGrp="1"/>
          </p:cNvSpPr>
          <p:nvPr>
            <p:ph type="body" idx="1"/>
          </p:nvPr>
        </p:nvSpPr>
        <p:spPr>
          <a:xfrm>
            <a:off x="915987" y="4424362"/>
            <a:ext cx="5191125" cy="41989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p46:notes"/>
          <p:cNvSpPr>
            <a:spLocks noGrp="1" noRot="1" noChangeAspect="1"/>
          </p:cNvSpPr>
          <p:nvPr>
            <p:ph type="sldImg" idx="2"/>
          </p:nvPr>
        </p:nvSpPr>
        <p:spPr>
          <a:xfrm>
            <a:off x="1173163" y="688975"/>
            <a:ext cx="4678362" cy="3508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77505026cf_0_9:notes"/>
          <p:cNvSpPr txBox="1">
            <a:spLocks noGrp="1"/>
          </p:cNvSpPr>
          <p:nvPr>
            <p:ph type="body" idx="1"/>
          </p:nvPr>
        </p:nvSpPr>
        <p:spPr>
          <a:xfrm>
            <a:off x="915987" y="4424362"/>
            <a:ext cx="5191200" cy="4198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7" name="Google Shape;437;g77505026cf_0_9:notes"/>
          <p:cNvSpPr>
            <a:spLocks noGrp="1" noRot="1" noChangeAspect="1"/>
          </p:cNvSpPr>
          <p:nvPr>
            <p:ph type="sldImg" idx="2"/>
          </p:nvPr>
        </p:nvSpPr>
        <p:spPr>
          <a:xfrm>
            <a:off x="1173163" y="688975"/>
            <a:ext cx="4678362" cy="3508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47:notes"/>
          <p:cNvSpPr txBox="1">
            <a:spLocks noGrp="1"/>
          </p:cNvSpPr>
          <p:nvPr>
            <p:ph type="body" idx="1"/>
          </p:nvPr>
        </p:nvSpPr>
        <p:spPr>
          <a:xfrm>
            <a:off x="915987" y="4424362"/>
            <a:ext cx="5191125" cy="41989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4" name="Google Shape;444;p47:notes"/>
          <p:cNvSpPr>
            <a:spLocks noGrp="1" noRot="1" noChangeAspect="1"/>
          </p:cNvSpPr>
          <p:nvPr>
            <p:ph type="sldImg" idx="2"/>
          </p:nvPr>
        </p:nvSpPr>
        <p:spPr>
          <a:xfrm>
            <a:off x="1173163" y="688975"/>
            <a:ext cx="4678362" cy="3508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48:notes"/>
          <p:cNvSpPr txBox="1">
            <a:spLocks noGrp="1"/>
          </p:cNvSpPr>
          <p:nvPr>
            <p:ph type="body" idx="1"/>
          </p:nvPr>
        </p:nvSpPr>
        <p:spPr>
          <a:xfrm>
            <a:off x="915987" y="4424362"/>
            <a:ext cx="5191125" cy="41989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1" name="Google Shape;451;p48:notes"/>
          <p:cNvSpPr>
            <a:spLocks noGrp="1" noRot="1" noChangeAspect="1"/>
          </p:cNvSpPr>
          <p:nvPr>
            <p:ph type="sldImg" idx="2"/>
          </p:nvPr>
        </p:nvSpPr>
        <p:spPr>
          <a:xfrm>
            <a:off x="1173163" y="688975"/>
            <a:ext cx="4678362" cy="3508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49:notes"/>
          <p:cNvSpPr txBox="1">
            <a:spLocks noGrp="1"/>
          </p:cNvSpPr>
          <p:nvPr>
            <p:ph type="body" idx="1"/>
          </p:nvPr>
        </p:nvSpPr>
        <p:spPr>
          <a:xfrm>
            <a:off x="915987" y="4424362"/>
            <a:ext cx="5191125" cy="41989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8" name="Google Shape;458;p49:notes"/>
          <p:cNvSpPr>
            <a:spLocks noGrp="1" noRot="1" noChangeAspect="1"/>
          </p:cNvSpPr>
          <p:nvPr>
            <p:ph type="sldImg" idx="2"/>
          </p:nvPr>
        </p:nvSpPr>
        <p:spPr>
          <a:xfrm>
            <a:off x="1173163" y="688975"/>
            <a:ext cx="4678362" cy="3508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50:notes"/>
          <p:cNvSpPr txBox="1">
            <a:spLocks noGrp="1"/>
          </p:cNvSpPr>
          <p:nvPr>
            <p:ph type="body" idx="1"/>
          </p:nvPr>
        </p:nvSpPr>
        <p:spPr>
          <a:xfrm>
            <a:off x="915987" y="4424362"/>
            <a:ext cx="5191125" cy="41989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6" name="Google Shape;466;p50:notes"/>
          <p:cNvSpPr>
            <a:spLocks noGrp="1" noRot="1" noChangeAspect="1"/>
          </p:cNvSpPr>
          <p:nvPr>
            <p:ph type="sldImg" idx="2"/>
          </p:nvPr>
        </p:nvSpPr>
        <p:spPr>
          <a:xfrm>
            <a:off x="1173163" y="688975"/>
            <a:ext cx="4678362" cy="3508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7:notes"/>
          <p:cNvSpPr txBox="1">
            <a:spLocks noGrp="1"/>
          </p:cNvSpPr>
          <p:nvPr>
            <p:ph type="body" idx="1"/>
          </p:nvPr>
        </p:nvSpPr>
        <p:spPr>
          <a:xfrm>
            <a:off x="915987" y="4424362"/>
            <a:ext cx="5191125" cy="41989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7:notes"/>
          <p:cNvSpPr>
            <a:spLocks noGrp="1" noRot="1" noChangeAspect="1"/>
          </p:cNvSpPr>
          <p:nvPr>
            <p:ph type="sldImg" idx="2"/>
          </p:nvPr>
        </p:nvSpPr>
        <p:spPr>
          <a:xfrm>
            <a:off x="1173163" y="688975"/>
            <a:ext cx="4678362" cy="3508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8:notes"/>
          <p:cNvSpPr txBox="1">
            <a:spLocks noGrp="1"/>
          </p:cNvSpPr>
          <p:nvPr>
            <p:ph type="body" idx="1"/>
          </p:nvPr>
        </p:nvSpPr>
        <p:spPr>
          <a:xfrm>
            <a:off x="915987" y="4424362"/>
            <a:ext cx="5191125" cy="41989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8:notes"/>
          <p:cNvSpPr>
            <a:spLocks noGrp="1" noRot="1" noChangeAspect="1"/>
          </p:cNvSpPr>
          <p:nvPr>
            <p:ph type="sldImg" idx="2"/>
          </p:nvPr>
        </p:nvSpPr>
        <p:spPr>
          <a:xfrm>
            <a:off x="1173163" y="688975"/>
            <a:ext cx="4678362" cy="3508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9:notes"/>
          <p:cNvSpPr txBox="1"/>
          <p:nvPr/>
        </p:nvSpPr>
        <p:spPr>
          <a:xfrm>
            <a:off x="3970337" y="8851900"/>
            <a:ext cx="3052762"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7</a:t>
            </a:fld>
            <a:endParaRPr/>
          </a:p>
        </p:txBody>
      </p:sp>
      <p:sp>
        <p:nvSpPr>
          <p:cNvPr id="141" name="Google Shape;141;p9:notes"/>
          <p:cNvSpPr>
            <a:spLocks noGrp="1" noRot="1" noChangeAspect="1"/>
          </p:cNvSpPr>
          <p:nvPr>
            <p:ph type="sldImg" idx="2"/>
          </p:nvPr>
        </p:nvSpPr>
        <p:spPr>
          <a:xfrm>
            <a:off x="1173163" y="688975"/>
            <a:ext cx="4678362" cy="3508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2" name="Google Shape;142;p9:notes"/>
          <p:cNvSpPr txBox="1">
            <a:spLocks noGrp="1"/>
          </p:cNvSpPr>
          <p:nvPr>
            <p:ph type="body" idx="1"/>
          </p:nvPr>
        </p:nvSpPr>
        <p:spPr>
          <a:xfrm>
            <a:off x="915987" y="4424362"/>
            <a:ext cx="5191125" cy="41989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0:notes"/>
          <p:cNvSpPr txBox="1"/>
          <p:nvPr/>
        </p:nvSpPr>
        <p:spPr>
          <a:xfrm>
            <a:off x="3970337" y="8851900"/>
            <a:ext cx="3052762"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8</a:t>
            </a:fld>
            <a:endParaRPr/>
          </a:p>
        </p:txBody>
      </p:sp>
      <p:sp>
        <p:nvSpPr>
          <p:cNvPr id="148" name="Google Shape;148;p10:notes"/>
          <p:cNvSpPr>
            <a:spLocks noGrp="1" noRot="1" noChangeAspect="1"/>
          </p:cNvSpPr>
          <p:nvPr>
            <p:ph type="sldImg" idx="2"/>
          </p:nvPr>
        </p:nvSpPr>
        <p:spPr>
          <a:xfrm>
            <a:off x="1173163" y="688975"/>
            <a:ext cx="4678362" cy="3508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9" name="Google Shape;149;p10:notes"/>
          <p:cNvSpPr txBox="1">
            <a:spLocks noGrp="1"/>
          </p:cNvSpPr>
          <p:nvPr>
            <p:ph type="body" idx="1"/>
          </p:nvPr>
        </p:nvSpPr>
        <p:spPr>
          <a:xfrm>
            <a:off x="915987" y="4424362"/>
            <a:ext cx="5191125" cy="41989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1:notes"/>
          <p:cNvSpPr txBox="1">
            <a:spLocks noGrp="1"/>
          </p:cNvSpPr>
          <p:nvPr>
            <p:ph type="body" idx="1"/>
          </p:nvPr>
        </p:nvSpPr>
        <p:spPr>
          <a:xfrm>
            <a:off x="915987" y="4424362"/>
            <a:ext cx="5191125" cy="41989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11:notes"/>
          <p:cNvSpPr>
            <a:spLocks noGrp="1" noRot="1" noChangeAspect="1"/>
          </p:cNvSpPr>
          <p:nvPr>
            <p:ph type="sldImg" idx="2"/>
          </p:nvPr>
        </p:nvSpPr>
        <p:spPr>
          <a:xfrm>
            <a:off x="1173163" y="688975"/>
            <a:ext cx="4678362" cy="3508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52"/>
          <p:cNvSpPr txBox="1">
            <a:spLocks noGrp="1"/>
          </p:cNvSpPr>
          <p:nvPr>
            <p:ph type="ctrTitle"/>
          </p:nvPr>
        </p:nvSpPr>
        <p:spPr>
          <a:xfrm>
            <a:off x="1313259" y="1300786"/>
            <a:ext cx="6517482" cy="250921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1400"/>
              <a:buNone/>
              <a:defRPr sz="48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19" name="Google Shape;19;p52"/>
          <p:cNvSpPr txBox="1">
            <a:spLocks noGrp="1"/>
          </p:cNvSpPr>
          <p:nvPr>
            <p:ph type="subTitle" idx="1"/>
          </p:nvPr>
        </p:nvSpPr>
        <p:spPr>
          <a:xfrm>
            <a:off x="1313259" y="3886201"/>
            <a:ext cx="6517482" cy="1371599"/>
          </a:xfrm>
          <a:prstGeom prst="rect">
            <a:avLst/>
          </a:prstGeom>
          <a:noFill/>
          <a:ln>
            <a:noFill/>
          </a:ln>
        </p:spPr>
        <p:txBody>
          <a:bodyPr spcFirstLastPara="1" wrap="square" lIns="91425" tIns="45700" rIns="91425" bIns="45700" anchor="t" anchorCtr="0">
            <a:normAutofit/>
          </a:bodyPr>
          <a:lstStyle>
            <a:lvl1pPr lvl="0" algn="ctr">
              <a:lnSpc>
                <a:spcPct val="120000"/>
              </a:lnSpc>
              <a:spcBef>
                <a:spcPts val="1000"/>
              </a:spcBef>
              <a:spcAft>
                <a:spcPts val="0"/>
              </a:spcAft>
              <a:buSzPts val="2200"/>
              <a:buNone/>
              <a:defRPr sz="2200">
                <a:solidFill>
                  <a:srgbClr val="7F7F7F"/>
                </a:solidFill>
              </a:defRPr>
            </a:lvl1pPr>
            <a:lvl2pPr lvl="1" algn="ctr">
              <a:lnSpc>
                <a:spcPct val="120000"/>
              </a:lnSpc>
              <a:spcBef>
                <a:spcPts val="500"/>
              </a:spcBef>
              <a:spcAft>
                <a:spcPts val="0"/>
              </a:spcAft>
              <a:buSzPts val="2000"/>
              <a:buNone/>
              <a:defRPr sz="20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120000"/>
              </a:lnSpc>
              <a:spcBef>
                <a:spcPts val="500"/>
              </a:spcBef>
              <a:spcAft>
                <a:spcPts val="0"/>
              </a:spcAft>
              <a:buSzPts val="1600"/>
              <a:buNone/>
              <a:defRPr sz="1600"/>
            </a:lvl6pPr>
            <a:lvl7pPr lvl="6" algn="ctr">
              <a:lnSpc>
                <a:spcPct val="120000"/>
              </a:lnSpc>
              <a:spcBef>
                <a:spcPts val="500"/>
              </a:spcBef>
              <a:spcAft>
                <a:spcPts val="0"/>
              </a:spcAft>
              <a:buSzPts val="1600"/>
              <a:buNone/>
              <a:defRPr sz="1600"/>
            </a:lvl7pPr>
            <a:lvl8pPr lvl="7" algn="ctr">
              <a:lnSpc>
                <a:spcPct val="120000"/>
              </a:lnSpc>
              <a:spcBef>
                <a:spcPts val="500"/>
              </a:spcBef>
              <a:spcAft>
                <a:spcPts val="0"/>
              </a:spcAft>
              <a:buSzPts val="1600"/>
              <a:buNone/>
              <a:defRPr sz="1600"/>
            </a:lvl8pPr>
            <a:lvl9pPr lvl="8" algn="ctr">
              <a:lnSpc>
                <a:spcPct val="120000"/>
              </a:lnSpc>
              <a:spcBef>
                <a:spcPts val="500"/>
              </a:spcBef>
              <a:spcAft>
                <a:spcPts val="0"/>
              </a:spcAft>
              <a:buSzPts val="1600"/>
              <a:buNone/>
              <a:defRPr sz="1600"/>
            </a:lvl9pPr>
          </a:lstStyle>
          <a:p>
            <a:endParaRPr/>
          </a:p>
        </p:txBody>
      </p:sp>
      <p:sp>
        <p:nvSpPr>
          <p:cNvPr id="20" name="Google Shape;20;p52"/>
          <p:cNvSpPr txBox="1">
            <a:spLocks noGrp="1"/>
          </p:cNvSpPr>
          <p:nvPr>
            <p:ph type="dt" idx="10"/>
          </p:nvPr>
        </p:nvSpPr>
        <p:spPr>
          <a:xfrm>
            <a:off x="5759450" y="5883275"/>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52"/>
          <p:cNvSpPr txBox="1">
            <a:spLocks noGrp="1"/>
          </p:cNvSpPr>
          <p:nvPr>
            <p:ph type="ftr" idx="11"/>
          </p:nvPr>
        </p:nvSpPr>
        <p:spPr>
          <a:xfrm>
            <a:off x="685800" y="5883275"/>
            <a:ext cx="5003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2"/>
          <p:cNvSpPr txBox="1">
            <a:spLocks noGrp="1"/>
          </p:cNvSpPr>
          <p:nvPr>
            <p:ph type="sldNum" idx="12"/>
          </p:nvPr>
        </p:nvSpPr>
        <p:spPr>
          <a:xfrm>
            <a:off x="7885112" y="5883275"/>
            <a:ext cx="57308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54"/>
          <p:cNvSpPr txBox="1">
            <a:spLocks noGrp="1"/>
          </p:cNvSpPr>
          <p:nvPr>
            <p:ph type="title"/>
          </p:nvPr>
        </p:nvSpPr>
        <p:spPr>
          <a:xfrm>
            <a:off x="685800" y="619125"/>
            <a:ext cx="7772400" cy="159543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33" name="Google Shape;33;p54"/>
          <p:cNvSpPr txBox="1">
            <a:spLocks noGrp="1"/>
          </p:cNvSpPr>
          <p:nvPr>
            <p:ph type="dt" idx="10"/>
          </p:nvPr>
        </p:nvSpPr>
        <p:spPr>
          <a:xfrm>
            <a:off x="5759450" y="5883275"/>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4"/>
          <p:cNvSpPr txBox="1">
            <a:spLocks noGrp="1"/>
          </p:cNvSpPr>
          <p:nvPr>
            <p:ph type="ftr" idx="11"/>
          </p:nvPr>
        </p:nvSpPr>
        <p:spPr>
          <a:xfrm>
            <a:off x="685800" y="5883275"/>
            <a:ext cx="5003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4"/>
          <p:cNvSpPr txBox="1">
            <a:spLocks noGrp="1"/>
          </p:cNvSpPr>
          <p:nvPr>
            <p:ph type="sldNum" idx="12"/>
          </p:nvPr>
        </p:nvSpPr>
        <p:spPr>
          <a:xfrm>
            <a:off x="7885112" y="5883275"/>
            <a:ext cx="57308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4"/>
        <p:cNvGrpSpPr/>
        <p:nvPr/>
      </p:nvGrpSpPr>
      <p:grpSpPr>
        <a:xfrm>
          <a:off x="0" y="0"/>
          <a:ext cx="0" cy="0"/>
          <a:chOff x="0" y="0"/>
          <a:chExt cx="0" cy="0"/>
        </a:xfrm>
      </p:grpSpPr>
      <p:sp>
        <p:nvSpPr>
          <p:cNvPr id="45" name="Google Shape;45;p56"/>
          <p:cNvSpPr txBox="1">
            <a:spLocks noGrp="1"/>
          </p:cNvSpPr>
          <p:nvPr>
            <p:ph type="title"/>
          </p:nvPr>
        </p:nvSpPr>
        <p:spPr>
          <a:xfrm>
            <a:off x="685800" y="619125"/>
            <a:ext cx="7772400" cy="159543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46" name="Google Shape;46;p56"/>
          <p:cNvSpPr txBox="1">
            <a:spLocks noGrp="1"/>
          </p:cNvSpPr>
          <p:nvPr>
            <p:ph type="body" idx="1"/>
          </p:nvPr>
        </p:nvSpPr>
        <p:spPr>
          <a:xfrm>
            <a:off x="685330" y="2367093"/>
            <a:ext cx="7772870" cy="342410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7" name="Google Shape;47;p56"/>
          <p:cNvSpPr txBox="1">
            <a:spLocks noGrp="1"/>
          </p:cNvSpPr>
          <p:nvPr>
            <p:ph type="dt" idx="10"/>
          </p:nvPr>
        </p:nvSpPr>
        <p:spPr>
          <a:xfrm>
            <a:off x="5759450" y="5883275"/>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56"/>
          <p:cNvSpPr txBox="1">
            <a:spLocks noGrp="1"/>
          </p:cNvSpPr>
          <p:nvPr>
            <p:ph type="ftr" idx="11"/>
          </p:nvPr>
        </p:nvSpPr>
        <p:spPr>
          <a:xfrm>
            <a:off x="685800" y="5883275"/>
            <a:ext cx="5003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56"/>
          <p:cNvSpPr txBox="1">
            <a:spLocks noGrp="1"/>
          </p:cNvSpPr>
          <p:nvPr>
            <p:ph type="sldNum" idx="12"/>
          </p:nvPr>
        </p:nvSpPr>
        <p:spPr>
          <a:xfrm>
            <a:off x="7885112" y="5883275"/>
            <a:ext cx="57308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2"/>
        <p:cNvGrpSpPr/>
        <p:nvPr/>
      </p:nvGrpSpPr>
      <p:grpSpPr>
        <a:xfrm>
          <a:off x="0" y="0"/>
          <a:ext cx="0" cy="0"/>
          <a:chOff x="0" y="0"/>
          <a:chExt cx="0" cy="0"/>
        </a:xfrm>
      </p:grpSpPr>
      <p:sp>
        <p:nvSpPr>
          <p:cNvPr id="73" name="Google Shape;73;p60"/>
          <p:cNvSpPr txBox="1">
            <a:spLocks noGrp="1"/>
          </p:cNvSpPr>
          <p:nvPr>
            <p:ph type="title"/>
          </p:nvPr>
        </p:nvSpPr>
        <p:spPr>
          <a:xfrm>
            <a:off x="685332" y="618518"/>
            <a:ext cx="7773338" cy="159617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74" name="Google Shape;74;p60"/>
          <p:cNvSpPr txBox="1">
            <a:spLocks noGrp="1"/>
          </p:cNvSpPr>
          <p:nvPr>
            <p:ph type="body" idx="1"/>
          </p:nvPr>
        </p:nvSpPr>
        <p:spPr>
          <a:xfrm>
            <a:off x="685330" y="2367093"/>
            <a:ext cx="3829520" cy="342410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75" name="Google Shape;75;p60"/>
          <p:cNvSpPr txBox="1">
            <a:spLocks noGrp="1"/>
          </p:cNvSpPr>
          <p:nvPr>
            <p:ph type="body" idx="2"/>
          </p:nvPr>
        </p:nvSpPr>
        <p:spPr>
          <a:xfrm>
            <a:off x="4629150" y="2367093"/>
            <a:ext cx="3829050" cy="342410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76" name="Google Shape;76;p60"/>
          <p:cNvSpPr txBox="1">
            <a:spLocks noGrp="1"/>
          </p:cNvSpPr>
          <p:nvPr>
            <p:ph type="dt" idx="10"/>
          </p:nvPr>
        </p:nvSpPr>
        <p:spPr>
          <a:xfrm>
            <a:off x="5759450" y="5883275"/>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60"/>
          <p:cNvSpPr txBox="1">
            <a:spLocks noGrp="1"/>
          </p:cNvSpPr>
          <p:nvPr>
            <p:ph type="ftr" idx="11"/>
          </p:nvPr>
        </p:nvSpPr>
        <p:spPr>
          <a:xfrm>
            <a:off x="685800" y="5883275"/>
            <a:ext cx="5003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60"/>
          <p:cNvSpPr txBox="1">
            <a:spLocks noGrp="1"/>
          </p:cNvSpPr>
          <p:nvPr>
            <p:ph type="sldNum" idx="12"/>
          </p:nvPr>
        </p:nvSpPr>
        <p:spPr>
          <a:xfrm>
            <a:off x="7885112" y="5883275"/>
            <a:ext cx="57308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B8B8B8"/>
            </a:gs>
          </a:gsLst>
          <a:lin ang="5400000" scaled="0"/>
        </a:gradFill>
        <a:effectLst/>
      </p:bgPr>
    </p:bg>
    <p:spTree>
      <p:nvGrpSpPr>
        <p:cNvPr id="1" name="Shape 9"/>
        <p:cNvGrpSpPr/>
        <p:nvPr/>
      </p:nvGrpSpPr>
      <p:grpSpPr>
        <a:xfrm>
          <a:off x="0" y="0"/>
          <a:ext cx="0" cy="0"/>
          <a:chOff x="0" y="0"/>
          <a:chExt cx="0" cy="0"/>
        </a:xfrm>
      </p:grpSpPr>
      <p:pic>
        <p:nvPicPr>
          <p:cNvPr id="10" name="Google Shape;10;p51" descr="\\DROBO-FS\QuickDrops\JB\PPTX NG\Droplets\LightingOverlay.png"/>
          <p:cNvPicPr preferRelativeResize="0"/>
          <p:nvPr/>
        </p:nvPicPr>
        <p:blipFill rotWithShape="1">
          <a:blip r:embed="rId3">
            <a:alphaModFix/>
          </a:blip>
          <a:srcRect/>
          <a:stretch/>
        </p:blipFill>
        <p:spPr>
          <a:xfrm>
            <a:off x="0" y="0"/>
            <a:ext cx="9144000" cy="6858000"/>
          </a:xfrm>
          <a:prstGeom prst="rect">
            <a:avLst/>
          </a:prstGeom>
          <a:noFill/>
          <a:ln>
            <a:noFill/>
          </a:ln>
        </p:spPr>
      </p:pic>
      <p:pic>
        <p:nvPicPr>
          <p:cNvPr id="11" name="Google Shape;11;p51" descr="Droplets-SD-Title-R1d.png"/>
          <p:cNvPicPr preferRelativeResize="0"/>
          <p:nvPr/>
        </p:nvPicPr>
        <p:blipFill rotWithShape="1">
          <a:blip r:embed="rId4">
            <a:alphaModFix/>
          </a:blip>
          <a:srcRect/>
          <a:stretch/>
        </p:blipFill>
        <p:spPr>
          <a:xfrm>
            <a:off x="0" y="0"/>
            <a:ext cx="9144000" cy="6858000"/>
          </a:xfrm>
          <a:prstGeom prst="rect">
            <a:avLst/>
          </a:prstGeom>
          <a:noFill/>
          <a:ln>
            <a:noFill/>
          </a:ln>
        </p:spPr>
      </p:pic>
      <p:sp>
        <p:nvSpPr>
          <p:cNvPr id="12" name="Google Shape;12;p51"/>
          <p:cNvSpPr txBox="1">
            <a:spLocks noGrp="1"/>
          </p:cNvSpPr>
          <p:nvPr>
            <p:ph type="title"/>
          </p:nvPr>
        </p:nvSpPr>
        <p:spPr>
          <a:xfrm>
            <a:off x="685800" y="619125"/>
            <a:ext cx="7772400" cy="1595437"/>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SzPts val="1400"/>
              <a:buNone/>
              <a:defRPr sz="3600" b="0" i="0" u="none" strike="noStrike" cap="none">
                <a:solidFill>
                  <a:schemeClr val="dk1"/>
                </a:solidFill>
                <a:latin typeface="Twentieth Century"/>
                <a:ea typeface="Twentieth Century"/>
                <a:cs typeface="Twentieth Century"/>
                <a:sym typeface="Twentieth Century"/>
              </a:defRPr>
            </a:lvl1pPr>
            <a:lvl2pPr marR="0" lvl="1" algn="ctr" rtl="0">
              <a:lnSpc>
                <a:spcPct val="90000"/>
              </a:lnSpc>
              <a:spcBef>
                <a:spcPts val="0"/>
              </a:spcBef>
              <a:spcAft>
                <a:spcPts val="0"/>
              </a:spcAft>
              <a:buSzPts val="1400"/>
              <a:buNone/>
              <a:defRPr sz="3600" b="0" i="0" u="none" strike="noStrike" cap="none">
                <a:solidFill>
                  <a:schemeClr val="dk1"/>
                </a:solidFill>
                <a:latin typeface="Twentieth Century"/>
                <a:ea typeface="Twentieth Century"/>
                <a:cs typeface="Twentieth Century"/>
                <a:sym typeface="Twentieth Century"/>
              </a:defRPr>
            </a:lvl2pPr>
            <a:lvl3pPr marR="0" lvl="2" algn="ctr" rtl="0">
              <a:lnSpc>
                <a:spcPct val="90000"/>
              </a:lnSpc>
              <a:spcBef>
                <a:spcPts val="0"/>
              </a:spcBef>
              <a:spcAft>
                <a:spcPts val="0"/>
              </a:spcAft>
              <a:buSzPts val="1400"/>
              <a:buNone/>
              <a:defRPr sz="3600" b="0" i="0" u="none" strike="noStrike" cap="none">
                <a:solidFill>
                  <a:schemeClr val="dk1"/>
                </a:solidFill>
                <a:latin typeface="Twentieth Century"/>
                <a:ea typeface="Twentieth Century"/>
                <a:cs typeface="Twentieth Century"/>
                <a:sym typeface="Twentieth Century"/>
              </a:defRPr>
            </a:lvl3pPr>
            <a:lvl4pPr marR="0" lvl="3" algn="ctr" rtl="0">
              <a:lnSpc>
                <a:spcPct val="90000"/>
              </a:lnSpc>
              <a:spcBef>
                <a:spcPts val="0"/>
              </a:spcBef>
              <a:spcAft>
                <a:spcPts val="0"/>
              </a:spcAft>
              <a:buSzPts val="1400"/>
              <a:buNone/>
              <a:defRPr sz="3600" b="0" i="0" u="none" strike="noStrike" cap="none">
                <a:solidFill>
                  <a:schemeClr val="dk1"/>
                </a:solidFill>
                <a:latin typeface="Twentieth Century"/>
                <a:ea typeface="Twentieth Century"/>
                <a:cs typeface="Twentieth Century"/>
                <a:sym typeface="Twentieth Century"/>
              </a:defRPr>
            </a:lvl4pPr>
            <a:lvl5pPr marR="0" lvl="4" algn="ctr" rtl="0">
              <a:lnSpc>
                <a:spcPct val="90000"/>
              </a:lnSpc>
              <a:spcBef>
                <a:spcPts val="0"/>
              </a:spcBef>
              <a:spcAft>
                <a:spcPts val="0"/>
              </a:spcAft>
              <a:buSzPts val="1400"/>
              <a:buNone/>
              <a:defRPr sz="3600" b="0" i="0" u="none" strike="noStrike" cap="none">
                <a:solidFill>
                  <a:schemeClr val="dk1"/>
                </a:solidFill>
                <a:latin typeface="Twentieth Century"/>
                <a:ea typeface="Twentieth Century"/>
                <a:cs typeface="Twentieth Century"/>
                <a:sym typeface="Twentieth Century"/>
              </a:defRPr>
            </a:lvl5pPr>
            <a:lvl6pPr marR="0" lvl="5" algn="ctr" rtl="0">
              <a:lnSpc>
                <a:spcPct val="90000"/>
              </a:lnSpc>
              <a:spcBef>
                <a:spcPts val="0"/>
              </a:spcBef>
              <a:spcAft>
                <a:spcPts val="0"/>
              </a:spcAft>
              <a:buSzPts val="1400"/>
              <a:buNone/>
              <a:defRPr sz="3600" b="0" i="0" u="none" strike="noStrike" cap="none">
                <a:solidFill>
                  <a:schemeClr val="dk1"/>
                </a:solidFill>
                <a:latin typeface="Twentieth Century"/>
                <a:ea typeface="Twentieth Century"/>
                <a:cs typeface="Twentieth Century"/>
                <a:sym typeface="Twentieth Century"/>
              </a:defRPr>
            </a:lvl6pPr>
            <a:lvl7pPr marR="0" lvl="6" algn="ctr" rtl="0">
              <a:lnSpc>
                <a:spcPct val="90000"/>
              </a:lnSpc>
              <a:spcBef>
                <a:spcPts val="0"/>
              </a:spcBef>
              <a:spcAft>
                <a:spcPts val="0"/>
              </a:spcAft>
              <a:buSzPts val="1400"/>
              <a:buNone/>
              <a:defRPr sz="3600" b="0" i="0" u="none" strike="noStrike" cap="none">
                <a:solidFill>
                  <a:schemeClr val="dk1"/>
                </a:solidFill>
                <a:latin typeface="Twentieth Century"/>
                <a:ea typeface="Twentieth Century"/>
                <a:cs typeface="Twentieth Century"/>
                <a:sym typeface="Twentieth Century"/>
              </a:defRPr>
            </a:lvl7pPr>
            <a:lvl8pPr marR="0" lvl="7" algn="ctr" rtl="0">
              <a:lnSpc>
                <a:spcPct val="90000"/>
              </a:lnSpc>
              <a:spcBef>
                <a:spcPts val="0"/>
              </a:spcBef>
              <a:spcAft>
                <a:spcPts val="0"/>
              </a:spcAft>
              <a:buSzPts val="1400"/>
              <a:buNone/>
              <a:defRPr sz="3600" b="0" i="0" u="none" strike="noStrike" cap="none">
                <a:solidFill>
                  <a:schemeClr val="dk1"/>
                </a:solidFill>
                <a:latin typeface="Twentieth Century"/>
                <a:ea typeface="Twentieth Century"/>
                <a:cs typeface="Twentieth Century"/>
                <a:sym typeface="Twentieth Century"/>
              </a:defRPr>
            </a:lvl8pPr>
            <a:lvl9pPr marR="0" lvl="8" algn="ctr" rtl="0">
              <a:lnSpc>
                <a:spcPct val="90000"/>
              </a:lnSpc>
              <a:spcBef>
                <a:spcPts val="0"/>
              </a:spcBef>
              <a:spcAft>
                <a:spcPts val="0"/>
              </a:spcAft>
              <a:buSzPts val="1400"/>
              <a:buNone/>
              <a:defRPr sz="36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3" name="Google Shape;13;p51"/>
          <p:cNvSpPr txBox="1">
            <a:spLocks noGrp="1"/>
          </p:cNvSpPr>
          <p:nvPr>
            <p:ph type="body" idx="1"/>
          </p:nvPr>
        </p:nvSpPr>
        <p:spPr>
          <a:xfrm>
            <a:off x="685800" y="2366962"/>
            <a:ext cx="7772400" cy="3424237"/>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1pPr>
            <a:lvl2pPr marL="914400" marR="0" lvl="1" indent="-342900" algn="l" rtl="0">
              <a:lnSpc>
                <a:spcPct val="120000"/>
              </a:lnSpc>
              <a:spcBef>
                <a:spcPts val="5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2pPr>
            <a:lvl3pPr marL="1371600" marR="0" lvl="2" indent="-330200" algn="l" rtl="0">
              <a:lnSpc>
                <a:spcPct val="120000"/>
              </a:lnSpc>
              <a:spcBef>
                <a:spcPts val="500"/>
              </a:spcBef>
              <a:spcAft>
                <a:spcPts val="0"/>
              </a:spcAft>
              <a:buClr>
                <a:schemeClr val="dk1"/>
              </a:buClr>
              <a:buSzPts val="1600"/>
              <a:buFont typeface="Arial"/>
              <a:buChar char="•"/>
              <a:defRPr sz="1600" b="0" i="0" u="none" strike="noStrike" cap="none">
                <a:solidFill>
                  <a:schemeClr val="dk1"/>
                </a:solidFill>
                <a:latin typeface="Twentieth Century"/>
                <a:ea typeface="Twentieth Century"/>
                <a:cs typeface="Twentieth Century"/>
                <a:sym typeface="Twentieth Century"/>
              </a:defRPr>
            </a:lvl3pPr>
            <a:lvl4pPr marL="1828800" marR="0" lvl="3"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4pPr>
            <a:lvl5pPr marL="2286000" marR="0" lvl="4"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5pPr>
            <a:lvl6pPr marL="2743200" marR="0" lvl="5"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6pPr>
            <a:lvl7pPr marL="3200400" marR="0" lvl="6"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7pPr>
            <a:lvl8pPr marL="3657600" marR="0" lvl="7"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4" name="Google Shape;14;p51"/>
          <p:cNvSpPr txBox="1">
            <a:spLocks noGrp="1"/>
          </p:cNvSpPr>
          <p:nvPr>
            <p:ph type="dt" idx="10"/>
          </p:nvPr>
        </p:nvSpPr>
        <p:spPr>
          <a:xfrm>
            <a:off x="5759450" y="5883275"/>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5" name="Google Shape;15;p51"/>
          <p:cNvSpPr txBox="1">
            <a:spLocks noGrp="1"/>
          </p:cNvSpPr>
          <p:nvPr>
            <p:ph type="ftr" idx="11"/>
          </p:nvPr>
        </p:nvSpPr>
        <p:spPr>
          <a:xfrm>
            <a:off x="685800" y="5883275"/>
            <a:ext cx="5003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6" name="Google Shape;16;p51"/>
          <p:cNvSpPr txBox="1">
            <a:spLocks noGrp="1"/>
          </p:cNvSpPr>
          <p:nvPr>
            <p:ph type="sldNum" idx="12"/>
          </p:nvPr>
        </p:nvSpPr>
        <p:spPr>
          <a:xfrm>
            <a:off x="7885112" y="5883275"/>
            <a:ext cx="57308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B8B8B8"/>
            </a:gs>
          </a:gsLst>
          <a:lin ang="5400000" scaled="0"/>
        </a:gradFill>
        <a:effectLst/>
      </p:bgPr>
    </p:bg>
    <p:spTree>
      <p:nvGrpSpPr>
        <p:cNvPr id="1" name="Shape 23"/>
        <p:cNvGrpSpPr/>
        <p:nvPr/>
      </p:nvGrpSpPr>
      <p:grpSpPr>
        <a:xfrm>
          <a:off x="0" y="0"/>
          <a:ext cx="0" cy="0"/>
          <a:chOff x="0" y="0"/>
          <a:chExt cx="0" cy="0"/>
        </a:xfrm>
      </p:grpSpPr>
      <p:pic>
        <p:nvPicPr>
          <p:cNvPr id="24" name="Google Shape;24;p53" descr="\\DROBO-FS\QuickDrops\JB\PPTX NG\Droplets\LightingOverlay.png"/>
          <p:cNvPicPr preferRelativeResize="0"/>
          <p:nvPr/>
        </p:nvPicPr>
        <p:blipFill rotWithShape="1">
          <a:blip r:embed="rId3">
            <a:alphaModFix/>
          </a:blip>
          <a:srcRect/>
          <a:stretch/>
        </p:blipFill>
        <p:spPr>
          <a:xfrm>
            <a:off x="0" y="0"/>
            <a:ext cx="9144000" cy="6858000"/>
          </a:xfrm>
          <a:prstGeom prst="rect">
            <a:avLst/>
          </a:prstGeom>
          <a:noFill/>
          <a:ln>
            <a:noFill/>
          </a:ln>
        </p:spPr>
      </p:pic>
      <p:pic>
        <p:nvPicPr>
          <p:cNvPr id="25" name="Google Shape;25;p53" descr="Droplets-SD-Content-R1d.png"/>
          <p:cNvPicPr preferRelativeResize="0"/>
          <p:nvPr/>
        </p:nvPicPr>
        <p:blipFill rotWithShape="1">
          <a:blip r:embed="rId4">
            <a:alphaModFix/>
          </a:blip>
          <a:srcRect/>
          <a:stretch/>
        </p:blipFill>
        <p:spPr>
          <a:xfrm>
            <a:off x="0" y="0"/>
            <a:ext cx="9144000" cy="6858000"/>
          </a:xfrm>
          <a:prstGeom prst="rect">
            <a:avLst/>
          </a:prstGeom>
          <a:noFill/>
          <a:ln>
            <a:noFill/>
          </a:ln>
        </p:spPr>
      </p:pic>
      <p:sp>
        <p:nvSpPr>
          <p:cNvPr id="26" name="Google Shape;26;p53"/>
          <p:cNvSpPr txBox="1">
            <a:spLocks noGrp="1"/>
          </p:cNvSpPr>
          <p:nvPr>
            <p:ph type="title"/>
          </p:nvPr>
        </p:nvSpPr>
        <p:spPr>
          <a:xfrm>
            <a:off x="685800" y="619125"/>
            <a:ext cx="7772400" cy="1595437"/>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SzPts val="1400"/>
              <a:buNone/>
              <a:defRPr sz="3600" b="0" i="0" u="none" strike="noStrike" cap="none">
                <a:solidFill>
                  <a:schemeClr val="dk1"/>
                </a:solidFill>
                <a:latin typeface="Twentieth Century"/>
                <a:ea typeface="Twentieth Century"/>
                <a:cs typeface="Twentieth Century"/>
                <a:sym typeface="Twentieth Century"/>
              </a:defRPr>
            </a:lvl1pPr>
            <a:lvl2pPr marR="0" lvl="1" algn="ctr" rtl="0">
              <a:lnSpc>
                <a:spcPct val="90000"/>
              </a:lnSpc>
              <a:spcBef>
                <a:spcPts val="0"/>
              </a:spcBef>
              <a:spcAft>
                <a:spcPts val="0"/>
              </a:spcAft>
              <a:buSzPts val="1400"/>
              <a:buNone/>
              <a:defRPr sz="3600" b="0" i="0" u="none" strike="noStrike" cap="none">
                <a:solidFill>
                  <a:schemeClr val="dk1"/>
                </a:solidFill>
                <a:latin typeface="Twentieth Century"/>
                <a:ea typeface="Twentieth Century"/>
                <a:cs typeface="Twentieth Century"/>
                <a:sym typeface="Twentieth Century"/>
              </a:defRPr>
            </a:lvl2pPr>
            <a:lvl3pPr marR="0" lvl="2" algn="ctr" rtl="0">
              <a:lnSpc>
                <a:spcPct val="90000"/>
              </a:lnSpc>
              <a:spcBef>
                <a:spcPts val="0"/>
              </a:spcBef>
              <a:spcAft>
                <a:spcPts val="0"/>
              </a:spcAft>
              <a:buSzPts val="1400"/>
              <a:buNone/>
              <a:defRPr sz="3600" b="0" i="0" u="none" strike="noStrike" cap="none">
                <a:solidFill>
                  <a:schemeClr val="dk1"/>
                </a:solidFill>
                <a:latin typeface="Twentieth Century"/>
                <a:ea typeface="Twentieth Century"/>
                <a:cs typeface="Twentieth Century"/>
                <a:sym typeface="Twentieth Century"/>
              </a:defRPr>
            </a:lvl3pPr>
            <a:lvl4pPr marR="0" lvl="3" algn="ctr" rtl="0">
              <a:lnSpc>
                <a:spcPct val="90000"/>
              </a:lnSpc>
              <a:spcBef>
                <a:spcPts val="0"/>
              </a:spcBef>
              <a:spcAft>
                <a:spcPts val="0"/>
              </a:spcAft>
              <a:buSzPts val="1400"/>
              <a:buNone/>
              <a:defRPr sz="3600" b="0" i="0" u="none" strike="noStrike" cap="none">
                <a:solidFill>
                  <a:schemeClr val="dk1"/>
                </a:solidFill>
                <a:latin typeface="Twentieth Century"/>
                <a:ea typeface="Twentieth Century"/>
                <a:cs typeface="Twentieth Century"/>
                <a:sym typeface="Twentieth Century"/>
              </a:defRPr>
            </a:lvl4pPr>
            <a:lvl5pPr marR="0" lvl="4" algn="ctr" rtl="0">
              <a:lnSpc>
                <a:spcPct val="90000"/>
              </a:lnSpc>
              <a:spcBef>
                <a:spcPts val="0"/>
              </a:spcBef>
              <a:spcAft>
                <a:spcPts val="0"/>
              </a:spcAft>
              <a:buSzPts val="1400"/>
              <a:buNone/>
              <a:defRPr sz="3600" b="0" i="0" u="none" strike="noStrike" cap="none">
                <a:solidFill>
                  <a:schemeClr val="dk1"/>
                </a:solidFill>
                <a:latin typeface="Twentieth Century"/>
                <a:ea typeface="Twentieth Century"/>
                <a:cs typeface="Twentieth Century"/>
                <a:sym typeface="Twentieth Century"/>
              </a:defRPr>
            </a:lvl5pPr>
            <a:lvl6pPr marR="0" lvl="5" algn="ctr" rtl="0">
              <a:lnSpc>
                <a:spcPct val="90000"/>
              </a:lnSpc>
              <a:spcBef>
                <a:spcPts val="0"/>
              </a:spcBef>
              <a:spcAft>
                <a:spcPts val="0"/>
              </a:spcAft>
              <a:buSzPts val="1400"/>
              <a:buNone/>
              <a:defRPr sz="3600" b="0" i="0" u="none" strike="noStrike" cap="none">
                <a:solidFill>
                  <a:schemeClr val="dk1"/>
                </a:solidFill>
                <a:latin typeface="Twentieth Century"/>
                <a:ea typeface="Twentieth Century"/>
                <a:cs typeface="Twentieth Century"/>
                <a:sym typeface="Twentieth Century"/>
              </a:defRPr>
            </a:lvl6pPr>
            <a:lvl7pPr marR="0" lvl="6" algn="ctr" rtl="0">
              <a:lnSpc>
                <a:spcPct val="90000"/>
              </a:lnSpc>
              <a:spcBef>
                <a:spcPts val="0"/>
              </a:spcBef>
              <a:spcAft>
                <a:spcPts val="0"/>
              </a:spcAft>
              <a:buSzPts val="1400"/>
              <a:buNone/>
              <a:defRPr sz="3600" b="0" i="0" u="none" strike="noStrike" cap="none">
                <a:solidFill>
                  <a:schemeClr val="dk1"/>
                </a:solidFill>
                <a:latin typeface="Twentieth Century"/>
                <a:ea typeface="Twentieth Century"/>
                <a:cs typeface="Twentieth Century"/>
                <a:sym typeface="Twentieth Century"/>
              </a:defRPr>
            </a:lvl7pPr>
            <a:lvl8pPr marR="0" lvl="7" algn="ctr" rtl="0">
              <a:lnSpc>
                <a:spcPct val="90000"/>
              </a:lnSpc>
              <a:spcBef>
                <a:spcPts val="0"/>
              </a:spcBef>
              <a:spcAft>
                <a:spcPts val="0"/>
              </a:spcAft>
              <a:buSzPts val="1400"/>
              <a:buNone/>
              <a:defRPr sz="3600" b="0" i="0" u="none" strike="noStrike" cap="none">
                <a:solidFill>
                  <a:schemeClr val="dk1"/>
                </a:solidFill>
                <a:latin typeface="Twentieth Century"/>
                <a:ea typeface="Twentieth Century"/>
                <a:cs typeface="Twentieth Century"/>
                <a:sym typeface="Twentieth Century"/>
              </a:defRPr>
            </a:lvl8pPr>
            <a:lvl9pPr marR="0" lvl="8" algn="ctr" rtl="0">
              <a:lnSpc>
                <a:spcPct val="90000"/>
              </a:lnSpc>
              <a:spcBef>
                <a:spcPts val="0"/>
              </a:spcBef>
              <a:spcAft>
                <a:spcPts val="0"/>
              </a:spcAft>
              <a:buSzPts val="1400"/>
              <a:buNone/>
              <a:defRPr sz="36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27" name="Google Shape;27;p53"/>
          <p:cNvSpPr txBox="1">
            <a:spLocks noGrp="1"/>
          </p:cNvSpPr>
          <p:nvPr>
            <p:ph type="body" idx="1"/>
          </p:nvPr>
        </p:nvSpPr>
        <p:spPr>
          <a:xfrm>
            <a:off x="685800" y="2366962"/>
            <a:ext cx="7772400" cy="3424237"/>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1pPr>
            <a:lvl2pPr marL="914400" marR="0" lvl="1" indent="-342900" algn="l" rtl="0">
              <a:lnSpc>
                <a:spcPct val="120000"/>
              </a:lnSpc>
              <a:spcBef>
                <a:spcPts val="5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2pPr>
            <a:lvl3pPr marL="1371600" marR="0" lvl="2" indent="-330200" algn="l" rtl="0">
              <a:lnSpc>
                <a:spcPct val="120000"/>
              </a:lnSpc>
              <a:spcBef>
                <a:spcPts val="500"/>
              </a:spcBef>
              <a:spcAft>
                <a:spcPts val="0"/>
              </a:spcAft>
              <a:buClr>
                <a:schemeClr val="dk1"/>
              </a:buClr>
              <a:buSzPts val="1600"/>
              <a:buFont typeface="Arial"/>
              <a:buChar char="•"/>
              <a:defRPr sz="1600" b="0" i="0" u="none" strike="noStrike" cap="none">
                <a:solidFill>
                  <a:schemeClr val="dk1"/>
                </a:solidFill>
                <a:latin typeface="Twentieth Century"/>
                <a:ea typeface="Twentieth Century"/>
                <a:cs typeface="Twentieth Century"/>
                <a:sym typeface="Twentieth Century"/>
              </a:defRPr>
            </a:lvl3pPr>
            <a:lvl4pPr marL="1828800" marR="0" lvl="3"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4pPr>
            <a:lvl5pPr marL="2286000" marR="0" lvl="4"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5pPr>
            <a:lvl6pPr marL="2743200" marR="0" lvl="5"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6pPr>
            <a:lvl7pPr marL="3200400" marR="0" lvl="6"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7pPr>
            <a:lvl8pPr marL="3657600" marR="0" lvl="7"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28" name="Google Shape;28;p53"/>
          <p:cNvSpPr txBox="1">
            <a:spLocks noGrp="1"/>
          </p:cNvSpPr>
          <p:nvPr>
            <p:ph type="dt" idx="10"/>
          </p:nvPr>
        </p:nvSpPr>
        <p:spPr>
          <a:xfrm>
            <a:off x="5759450" y="5883275"/>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29" name="Google Shape;29;p53"/>
          <p:cNvSpPr txBox="1">
            <a:spLocks noGrp="1"/>
          </p:cNvSpPr>
          <p:nvPr>
            <p:ph type="ftr" idx="11"/>
          </p:nvPr>
        </p:nvSpPr>
        <p:spPr>
          <a:xfrm>
            <a:off x="685800" y="5883275"/>
            <a:ext cx="5003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30" name="Google Shape;30;p53"/>
          <p:cNvSpPr txBox="1">
            <a:spLocks noGrp="1"/>
          </p:cNvSpPr>
          <p:nvPr>
            <p:ph type="sldNum" idx="12"/>
          </p:nvPr>
        </p:nvSpPr>
        <p:spPr>
          <a:xfrm>
            <a:off x="7885112" y="5883275"/>
            <a:ext cx="57308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1"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B8B8B8"/>
            </a:gs>
          </a:gsLst>
          <a:lin ang="5400000" scaled="0"/>
        </a:gradFill>
        <a:effectLst/>
      </p:bgPr>
    </p:bg>
    <p:spTree>
      <p:nvGrpSpPr>
        <p:cNvPr id="1" name="Shape 36"/>
        <p:cNvGrpSpPr/>
        <p:nvPr/>
      </p:nvGrpSpPr>
      <p:grpSpPr>
        <a:xfrm>
          <a:off x="0" y="0"/>
          <a:ext cx="0" cy="0"/>
          <a:chOff x="0" y="0"/>
          <a:chExt cx="0" cy="0"/>
        </a:xfrm>
      </p:grpSpPr>
      <p:pic>
        <p:nvPicPr>
          <p:cNvPr id="37" name="Google Shape;37;p55" descr="\\DROBO-FS\QuickDrops\JB\PPTX NG\Droplets\LightingOverlay.png"/>
          <p:cNvPicPr preferRelativeResize="0"/>
          <p:nvPr/>
        </p:nvPicPr>
        <p:blipFill rotWithShape="1">
          <a:blip r:embed="rId3">
            <a:alphaModFix/>
          </a:blip>
          <a:srcRect/>
          <a:stretch/>
        </p:blipFill>
        <p:spPr>
          <a:xfrm>
            <a:off x="0" y="0"/>
            <a:ext cx="9144000" cy="6858000"/>
          </a:xfrm>
          <a:prstGeom prst="rect">
            <a:avLst/>
          </a:prstGeom>
          <a:noFill/>
          <a:ln>
            <a:noFill/>
          </a:ln>
        </p:spPr>
      </p:pic>
      <p:pic>
        <p:nvPicPr>
          <p:cNvPr id="38" name="Google Shape;38;p55" descr="Droplets-SD-Content-R1d.png"/>
          <p:cNvPicPr preferRelativeResize="0"/>
          <p:nvPr/>
        </p:nvPicPr>
        <p:blipFill rotWithShape="1">
          <a:blip r:embed="rId4">
            <a:alphaModFix/>
          </a:blip>
          <a:srcRect/>
          <a:stretch/>
        </p:blipFill>
        <p:spPr>
          <a:xfrm>
            <a:off x="0" y="0"/>
            <a:ext cx="9144000" cy="6858000"/>
          </a:xfrm>
          <a:prstGeom prst="rect">
            <a:avLst/>
          </a:prstGeom>
          <a:noFill/>
          <a:ln>
            <a:noFill/>
          </a:ln>
        </p:spPr>
      </p:pic>
      <p:sp>
        <p:nvSpPr>
          <p:cNvPr id="39" name="Google Shape;39;p55"/>
          <p:cNvSpPr txBox="1">
            <a:spLocks noGrp="1"/>
          </p:cNvSpPr>
          <p:nvPr>
            <p:ph type="title"/>
          </p:nvPr>
        </p:nvSpPr>
        <p:spPr>
          <a:xfrm>
            <a:off x="685800" y="619125"/>
            <a:ext cx="7772400" cy="1595437"/>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SzPts val="1400"/>
              <a:buNone/>
              <a:defRPr sz="3600" b="0" i="0" u="none" strike="noStrike" cap="none">
                <a:solidFill>
                  <a:schemeClr val="dk1"/>
                </a:solidFill>
                <a:latin typeface="Twentieth Century"/>
                <a:ea typeface="Twentieth Century"/>
                <a:cs typeface="Twentieth Century"/>
                <a:sym typeface="Twentieth Century"/>
              </a:defRPr>
            </a:lvl1pPr>
            <a:lvl2pPr marR="0" lvl="1" algn="ctr" rtl="0">
              <a:lnSpc>
                <a:spcPct val="90000"/>
              </a:lnSpc>
              <a:spcBef>
                <a:spcPts val="0"/>
              </a:spcBef>
              <a:spcAft>
                <a:spcPts val="0"/>
              </a:spcAft>
              <a:buSzPts val="1400"/>
              <a:buNone/>
              <a:defRPr sz="3600" b="0" i="0" u="none" strike="noStrike" cap="none">
                <a:solidFill>
                  <a:schemeClr val="dk1"/>
                </a:solidFill>
                <a:latin typeface="Twentieth Century"/>
                <a:ea typeface="Twentieth Century"/>
                <a:cs typeface="Twentieth Century"/>
                <a:sym typeface="Twentieth Century"/>
              </a:defRPr>
            </a:lvl2pPr>
            <a:lvl3pPr marR="0" lvl="2" algn="ctr" rtl="0">
              <a:lnSpc>
                <a:spcPct val="90000"/>
              </a:lnSpc>
              <a:spcBef>
                <a:spcPts val="0"/>
              </a:spcBef>
              <a:spcAft>
                <a:spcPts val="0"/>
              </a:spcAft>
              <a:buSzPts val="1400"/>
              <a:buNone/>
              <a:defRPr sz="3600" b="0" i="0" u="none" strike="noStrike" cap="none">
                <a:solidFill>
                  <a:schemeClr val="dk1"/>
                </a:solidFill>
                <a:latin typeface="Twentieth Century"/>
                <a:ea typeface="Twentieth Century"/>
                <a:cs typeface="Twentieth Century"/>
                <a:sym typeface="Twentieth Century"/>
              </a:defRPr>
            </a:lvl3pPr>
            <a:lvl4pPr marR="0" lvl="3" algn="ctr" rtl="0">
              <a:lnSpc>
                <a:spcPct val="90000"/>
              </a:lnSpc>
              <a:spcBef>
                <a:spcPts val="0"/>
              </a:spcBef>
              <a:spcAft>
                <a:spcPts val="0"/>
              </a:spcAft>
              <a:buSzPts val="1400"/>
              <a:buNone/>
              <a:defRPr sz="3600" b="0" i="0" u="none" strike="noStrike" cap="none">
                <a:solidFill>
                  <a:schemeClr val="dk1"/>
                </a:solidFill>
                <a:latin typeface="Twentieth Century"/>
                <a:ea typeface="Twentieth Century"/>
                <a:cs typeface="Twentieth Century"/>
                <a:sym typeface="Twentieth Century"/>
              </a:defRPr>
            </a:lvl4pPr>
            <a:lvl5pPr marR="0" lvl="4" algn="ctr" rtl="0">
              <a:lnSpc>
                <a:spcPct val="90000"/>
              </a:lnSpc>
              <a:spcBef>
                <a:spcPts val="0"/>
              </a:spcBef>
              <a:spcAft>
                <a:spcPts val="0"/>
              </a:spcAft>
              <a:buSzPts val="1400"/>
              <a:buNone/>
              <a:defRPr sz="3600" b="0" i="0" u="none" strike="noStrike" cap="none">
                <a:solidFill>
                  <a:schemeClr val="dk1"/>
                </a:solidFill>
                <a:latin typeface="Twentieth Century"/>
                <a:ea typeface="Twentieth Century"/>
                <a:cs typeface="Twentieth Century"/>
                <a:sym typeface="Twentieth Century"/>
              </a:defRPr>
            </a:lvl5pPr>
            <a:lvl6pPr marR="0" lvl="5" algn="ctr" rtl="0">
              <a:lnSpc>
                <a:spcPct val="90000"/>
              </a:lnSpc>
              <a:spcBef>
                <a:spcPts val="0"/>
              </a:spcBef>
              <a:spcAft>
                <a:spcPts val="0"/>
              </a:spcAft>
              <a:buSzPts val="1400"/>
              <a:buNone/>
              <a:defRPr sz="3600" b="0" i="0" u="none" strike="noStrike" cap="none">
                <a:solidFill>
                  <a:schemeClr val="dk1"/>
                </a:solidFill>
                <a:latin typeface="Twentieth Century"/>
                <a:ea typeface="Twentieth Century"/>
                <a:cs typeface="Twentieth Century"/>
                <a:sym typeface="Twentieth Century"/>
              </a:defRPr>
            </a:lvl6pPr>
            <a:lvl7pPr marR="0" lvl="6" algn="ctr" rtl="0">
              <a:lnSpc>
                <a:spcPct val="90000"/>
              </a:lnSpc>
              <a:spcBef>
                <a:spcPts val="0"/>
              </a:spcBef>
              <a:spcAft>
                <a:spcPts val="0"/>
              </a:spcAft>
              <a:buSzPts val="1400"/>
              <a:buNone/>
              <a:defRPr sz="3600" b="0" i="0" u="none" strike="noStrike" cap="none">
                <a:solidFill>
                  <a:schemeClr val="dk1"/>
                </a:solidFill>
                <a:latin typeface="Twentieth Century"/>
                <a:ea typeface="Twentieth Century"/>
                <a:cs typeface="Twentieth Century"/>
                <a:sym typeface="Twentieth Century"/>
              </a:defRPr>
            </a:lvl7pPr>
            <a:lvl8pPr marR="0" lvl="7" algn="ctr" rtl="0">
              <a:lnSpc>
                <a:spcPct val="90000"/>
              </a:lnSpc>
              <a:spcBef>
                <a:spcPts val="0"/>
              </a:spcBef>
              <a:spcAft>
                <a:spcPts val="0"/>
              </a:spcAft>
              <a:buSzPts val="1400"/>
              <a:buNone/>
              <a:defRPr sz="3600" b="0" i="0" u="none" strike="noStrike" cap="none">
                <a:solidFill>
                  <a:schemeClr val="dk1"/>
                </a:solidFill>
                <a:latin typeface="Twentieth Century"/>
                <a:ea typeface="Twentieth Century"/>
                <a:cs typeface="Twentieth Century"/>
                <a:sym typeface="Twentieth Century"/>
              </a:defRPr>
            </a:lvl8pPr>
            <a:lvl9pPr marR="0" lvl="8" algn="ctr" rtl="0">
              <a:lnSpc>
                <a:spcPct val="90000"/>
              </a:lnSpc>
              <a:spcBef>
                <a:spcPts val="0"/>
              </a:spcBef>
              <a:spcAft>
                <a:spcPts val="0"/>
              </a:spcAft>
              <a:buSzPts val="1400"/>
              <a:buNone/>
              <a:defRPr sz="36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40" name="Google Shape;40;p55"/>
          <p:cNvSpPr txBox="1">
            <a:spLocks noGrp="1"/>
          </p:cNvSpPr>
          <p:nvPr>
            <p:ph type="body" idx="1"/>
          </p:nvPr>
        </p:nvSpPr>
        <p:spPr>
          <a:xfrm>
            <a:off x="685800" y="2366962"/>
            <a:ext cx="7772400" cy="3424237"/>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1pPr>
            <a:lvl2pPr marL="914400" marR="0" lvl="1" indent="-342900" algn="l" rtl="0">
              <a:lnSpc>
                <a:spcPct val="120000"/>
              </a:lnSpc>
              <a:spcBef>
                <a:spcPts val="5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2pPr>
            <a:lvl3pPr marL="1371600" marR="0" lvl="2" indent="-330200" algn="l" rtl="0">
              <a:lnSpc>
                <a:spcPct val="120000"/>
              </a:lnSpc>
              <a:spcBef>
                <a:spcPts val="500"/>
              </a:spcBef>
              <a:spcAft>
                <a:spcPts val="0"/>
              </a:spcAft>
              <a:buClr>
                <a:schemeClr val="dk1"/>
              </a:buClr>
              <a:buSzPts val="1600"/>
              <a:buFont typeface="Arial"/>
              <a:buChar char="•"/>
              <a:defRPr sz="1600" b="0" i="0" u="none" strike="noStrike" cap="none">
                <a:solidFill>
                  <a:schemeClr val="dk1"/>
                </a:solidFill>
                <a:latin typeface="Twentieth Century"/>
                <a:ea typeface="Twentieth Century"/>
                <a:cs typeface="Twentieth Century"/>
                <a:sym typeface="Twentieth Century"/>
              </a:defRPr>
            </a:lvl3pPr>
            <a:lvl4pPr marL="1828800" marR="0" lvl="3"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4pPr>
            <a:lvl5pPr marL="2286000" marR="0" lvl="4"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5pPr>
            <a:lvl6pPr marL="2743200" marR="0" lvl="5"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6pPr>
            <a:lvl7pPr marL="3200400" marR="0" lvl="6"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7pPr>
            <a:lvl8pPr marL="3657600" marR="0" lvl="7"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41" name="Google Shape;41;p55"/>
          <p:cNvSpPr txBox="1">
            <a:spLocks noGrp="1"/>
          </p:cNvSpPr>
          <p:nvPr>
            <p:ph type="dt" idx="10"/>
          </p:nvPr>
        </p:nvSpPr>
        <p:spPr>
          <a:xfrm>
            <a:off x="5759450" y="5883275"/>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42" name="Google Shape;42;p55"/>
          <p:cNvSpPr txBox="1">
            <a:spLocks noGrp="1"/>
          </p:cNvSpPr>
          <p:nvPr>
            <p:ph type="ftr" idx="11"/>
          </p:nvPr>
        </p:nvSpPr>
        <p:spPr>
          <a:xfrm>
            <a:off x="685800" y="5883275"/>
            <a:ext cx="5003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43" name="Google Shape;43;p55"/>
          <p:cNvSpPr txBox="1">
            <a:spLocks noGrp="1"/>
          </p:cNvSpPr>
          <p:nvPr>
            <p:ph type="sldNum" idx="12"/>
          </p:nvPr>
        </p:nvSpPr>
        <p:spPr>
          <a:xfrm>
            <a:off x="7885112" y="5883275"/>
            <a:ext cx="57308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3"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B8B8B8"/>
            </a:gs>
          </a:gsLst>
          <a:lin ang="5400000" scaled="0"/>
        </a:gradFill>
        <a:effectLst/>
      </p:bgPr>
    </p:bg>
    <p:spTree>
      <p:nvGrpSpPr>
        <p:cNvPr id="1" name="Shape 64"/>
        <p:cNvGrpSpPr/>
        <p:nvPr/>
      </p:nvGrpSpPr>
      <p:grpSpPr>
        <a:xfrm>
          <a:off x="0" y="0"/>
          <a:ext cx="0" cy="0"/>
          <a:chOff x="0" y="0"/>
          <a:chExt cx="0" cy="0"/>
        </a:xfrm>
      </p:grpSpPr>
      <p:pic>
        <p:nvPicPr>
          <p:cNvPr id="65" name="Google Shape;65;p59" descr="\\DROBO-FS\QuickDrops\JB\PPTX NG\Droplets\LightingOverlay.png"/>
          <p:cNvPicPr preferRelativeResize="0"/>
          <p:nvPr/>
        </p:nvPicPr>
        <p:blipFill rotWithShape="1">
          <a:blip r:embed="rId3">
            <a:alphaModFix/>
          </a:blip>
          <a:srcRect/>
          <a:stretch/>
        </p:blipFill>
        <p:spPr>
          <a:xfrm>
            <a:off x="0" y="0"/>
            <a:ext cx="9144000" cy="6858000"/>
          </a:xfrm>
          <a:prstGeom prst="rect">
            <a:avLst/>
          </a:prstGeom>
          <a:noFill/>
          <a:ln>
            <a:noFill/>
          </a:ln>
        </p:spPr>
      </p:pic>
      <p:pic>
        <p:nvPicPr>
          <p:cNvPr id="66" name="Google Shape;66;p59" descr="Droplets-SD-Content-R1d.png"/>
          <p:cNvPicPr preferRelativeResize="0"/>
          <p:nvPr/>
        </p:nvPicPr>
        <p:blipFill rotWithShape="1">
          <a:blip r:embed="rId4">
            <a:alphaModFix/>
          </a:blip>
          <a:srcRect/>
          <a:stretch/>
        </p:blipFill>
        <p:spPr>
          <a:xfrm>
            <a:off x="0" y="0"/>
            <a:ext cx="9144000" cy="6858000"/>
          </a:xfrm>
          <a:prstGeom prst="rect">
            <a:avLst/>
          </a:prstGeom>
          <a:noFill/>
          <a:ln>
            <a:noFill/>
          </a:ln>
        </p:spPr>
      </p:pic>
      <p:sp>
        <p:nvSpPr>
          <p:cNvPr id="67" name="Google Shape;67;p59"/>
          <p:cNvSpPr txBox="1">
            <a:spLocks noGrp="1"/>
          </p:cNvSpPr>
          <p:nvPr>
            <p:ph type="title"/>
          </p:nvPr>
        </p:nvSpPr>
        <p:spPr>
          <a:xfrm>
            <a:off x="685800" y="619125"/>
            <a:ext cx="7772400" cy="1595437"/>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SzPts val="1400"/>
              <a:buNone/>
              <a:defRPr sz="3600" b="0" i="0" u="none" strike="noStrike" cap="none">
                <a:solidFill>
                  <a:schemeClr val="dk1"/>
                </a:solidFill>
                <a:latin typeface="Twentieth Century"/>
                <a:ea typeface="Twentieth Century"/>
                <a:cs typeface="Twentieth Century"/>
                <a:sym typeface="Twentieth Century"/>
              </a:defRPr>
            </a:lvl1pPr>
            <a:lvl2pPr marR="0" lvl="1" algn="ctr" rtl="0">
              <a:lnSpc>
                <a:spcPct val="90000"/>
              </a:lnSpc>
              <a:spcBef>
                <a:spcPts val="0"/>
              </a:spcBef>
              <a:spcAft>
                <a:spcPts val="0"/>
              </a:spcAft>
              <a:buSzPts val="1400"/>
              <a:buNone/>
              <a:defRPr sz="3600" b="0" i="0" u="none" strike="noStrike" cap="none">
                <a:solidFill>
                  <a:schemeClr val="dk1"/>
                </a:solidFill>
                <a:latin typeface="Twentieth Century"/>
                <a:ea typeface="Twentieth Century"/>
                <a:cs typeface="Twentieth Century"/>
                <a:sym typeface="Twentieth Century"/>
              </a:defRPr>
            </a:lvl2pPr>
            <a:lvl3pPr marR="0" lvl="2" algn="ctr" rtl="0">
              <a:lnSpc>
                <a:spcPct val="90000"/>
              </a:lnSpc>
              <a:spcBef>
                <a:spcPts val="0"/>
              </a:spcBef>
              <a:spcAft>
                <a:spcPts val="0"/>
              </a:spcAft>
              <a:buSzPts val="1400"/>
              <a:buNone/>
              <a:defRPr sz="3600" b="0" i="0" u="none" strike="noStrike" cap="none">
                <a:solidFill>
                  <a:schemeClr val="dk1"/>
                </a:solidFill>
                <a:latin typeface="Twentieth Century"/>
                <a:ea typeface="Twentieth Century"/>
                <a:cs typeface="Twentieth Century"/>
                <a:sym typeface="Twentieth Century"/>
              </a:defRPr>
            </a:lvl3pPr>
            <a:lvl4pPr marR="0" lvl="3" algn="ctr" rtl="0">
              <a:lnSpc>
                <a:spcPct val="90000"/>
              </a:lnSpc>
              <a:spcBef>
                <a:spcPts val="0"/>
              </a:spcBef>
              <a:spcAft>
                <a:spcPts val="0"/>
              </a:spcAft>
              <a:buSzPts val="1400"/>
              <a:buNone/>
              <a:defRPr sz="3600" b="0" i="0" u="none" strike="noStrike" cap="none">
                <a:solidFill>
                  <a:schemeClr val="dk1"/>
                </a:solidFill>
                <a:latin typeface="Twentieth Century"/>
                <a:ea typeface="Twentieth Century"/>
                <a:cs typeface="Twentieth Century"/>
                <a:sym typeface="Twentieth Century"/>
              </a:defRPr>
            </a:lvl4pPr>
            <a:lvl5pPr marR="0" lvl="4" algn="ctr" rtl="0">
              <a:lnSpc>
                <a:spcPct val="90000"/>
              </a:lnSpc>
              <a:spcBef>
                <a:spcPts val="0"/>
              </a:spcBef>
              <a:spcAft>
                <a:spcPts val="0"/>
              </a:spcAft>
              <a:buSzPts val="1400"/>
              <a:buNone/>
              <a:defRPr sz="3600" b="0" i="0" u="none" strike="noStrike" cap="none">
                <a:solidFill>
                  <a:schemeClr val="dk1"/>
                </a:solidFill>
                <a:latin typeface="Twentieth Century"/>
                <a:ea typeface="Twentieth Century"/>
                <a:cs typeface="Twentieth Century"/>
                <a:sym typeface="Twentieth Century"/>
              </a:defRPr>
            </a:lvl5pPr>
            <a:lvl6pPr marR="0" lvl="5" algn="ctr" rtl="0">
              <a:lnSpc>
                <a:spcPct val="90000"/>
              </a:lnSpc>
              <a:spcBef>
                <a:spcPts val="0"/>
              </a:spcBef>
              <a:spcAft>
                <a:spcPts val="0"/>
              </a:spcAft>
              <a:buSzPts val="1400"/>
              <a:buNone/>
              <a:defRPr sz="3600" b="0" i="0" u="none" strike="noStrike" cap="none">
                <a:solidFill>
                  <a:schemeClr val="dk1"/>
                </a:solidFill>
                <a:latin typeface="Twentieth Century"/>
                <a:ea typeface="Twentieth Century"/>
                <a:cs typeface="Twentieth Century"/>
                <a:sym typeface="Twentieth Century"/>
              </a:defRPr>
            </a:lvl6pPr>
            <a:lvl7pPr marR="0" lvl="6" algn="ctr" rtl="0">
              <a:lnSpc>
                <a:spcPct val="90000"/>
              </a:lnSpc>
              <a:spcBef>
                <a:spcPts val="0"/>
              </a:spcBef>
              <a:spcAft>
                <a:spcPts val="0"/>
              </a:spcAft>
              <a:buSzPts val="1400"/>
              <a:buNone/>
              <a:defRPr sz="3600" b="0" i="0" u="none" strike="noStrike" cap="none">
                <a:solidFill>
                  <a:schemeClr val="dk1"/>
                </a:solidFill>
                <a:latin typeface="Twentieth Century"/>
                <a:ea typeface="Twentieth Century"/>
                <a:cs typeface="Twentieth Century"/>
                <a:sym typeface="Twentieth Century"/>
              </a:defRPr>
            </a:lvl7pPr>
            <a:lvl8pPr marR="0" lvl="7" algn="ctr" rtl="0">
              <a:lnSpc>
                <a:spcPct val="90000"/>
              </a:lnSpc>
              <a:spcBef>
                <a:spcPts val="0"/>
              </a:spcBef>
              <a:spcAft>
                <a:spcPts val="0"/>
              </a:spcAft>
              <a:buSzPts val="1400"/>
              <a:buNone/>
              <a:defRPr sz="3600" b="0" i="0" u="none" strike="noStrike" cap="none">
                <a:solidFill>
                  <a:schemeClr val="dk1"/>
                </a:solidFill>
                <a:latin typeface="Twentieth Century"/>
                <a:ea typeface="Twentieth Century"/>
                <a:cs typeface="Twentieth Century"/>
                <a:sym typeface="Twentieth Century"/>
              </a:defRPr>
            </a:lvl8pPr>
            <a:lvl9pPr marR="0" lvl="8" algn="ctr" rtl="0">
              <a:lnSpc>
                <a:spcPct val="90000"/>
              </a:lnSpc>
              <a:spcBef>
                <a:spcPts val="0"/>
              </a:spcBef>
              <a:spcAft>
                <a:spcPts val="0"/>
              </a:spcAft>
              <a:buSzPts val="1400"/>
              <a:buNone/>
              <a:defRPr sz="36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68" name="Google Shape;68;p59"/>
          <p:cNvSpPr txBox="1">
            <a:spLocks noGrp="1"/>
          </p:cNvSpPr>
          <p:nvPr>
            <p:ph type="body" idx="1"/>
          </p:nvPr>
        </p:nvSpPr>
        <p:spPr>
          <a:xfrm>
            <a:off x="685800" y="2366962"/>
            <a:ext cx="7772400" cy="3424237"/>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1pPr>
            <a:lvl2pPr marL="914400" marR="0" lvl="1" indent="-342900" algn="l" rtl="0">
              <a:lnSpc>
                <a:spcPct val="120000"/>
              </a:lnSpc>
              <a:spcBef>
                <a:spcPts val="5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2pPr>
            <a:lvl3pPr marL="1371600" marR="0" lvl="2" indent="-330200" algn="l" rtl="0">
              <a:lnSpc>
                <a:spcPct val="120000"/>
              </a:lnSpc>
              <a:spcBef>
                <a:spcPts val="500"/>
              </a:spcBef>
              <a:spcAft>
                <a:spcPts val="0"/>
              </a:spcAft>
              <a:buClr>
                <a:schemeClr val="dk1"/>
              </a:buClr>
              <a:buSzPts val="1600"/>
              <a:buFont typeface="Arial"/>
              <a:buChar char="•"/>
              <a:defRPr sz="1600" b="0" i="0" u="none" strike="noStrike" cap="none">
                <a:solidFill>
                  <a:schemeClr val="dk1"/>
                </a:solidFill>
                <a:latin typeface="Twentieth Century"/>
                <a:ea typeface="Twentieth Century"/>
                <a:cs typeface="Twentieth Century"/>
                <a:sym typeface="Twentieth Century"/>
              </a:defRPr>
            </a:lvl3pPr>
            <a:lvl4pPr marL="1828800" marR="0" lvl="3"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4pPr>
            <a:lvl5pPr marL="2286000" marR="0" lvl="4"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5pPr>
            <a:lvl6pPr marL="2743200" marR="0" lvl="5"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6pPr>
            <a:lvl7pPr marL="3200400" marR="0" lvl="6"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7pPr>
            <a:lvl8pPr marL="3657600" marR="0" lvl="7"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69" name="Google Shape;69;p59"/>
          <p:cNvSpPr txBox="1">
            <a:spLocks noGrp="1"/>
          </p:cNvSpPr>
          <p:nvPr>
            <p:ph type="dt" idx="10"/>
          </p:nvPr>
        </p:nvSpPr>
        <p:spPr>
          <a:xfrm>
            <a:off x="5759450" y="5883275"/>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70" name="Google Shape;70;p59"/>
          <p:cNvSpPr txBox="1">
            <a:spLocks noGrp="1"/>
          </p:cNvSpPr>
          <p:nvPr>
            <p:ph type="ftr" idx="11"/>
          </p:nvPr>
        </p:nvSpPr>
        <p:spPr>
          <a:xfrm>
            <a:off x="685800" y="5883275"/>
            <a:ext cx="5003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71" name="Google Shape;71;p59"/>
          <p:cNvSpPr txBox="1">
            <a:spLocks noGrp="1"/>
          </p:cNvSpPr>
          <p:nvPr>
            <p:ph type="sldNum" idx="12"/>
          </p:nvPr>
        </p:nvSpPr>
        <p:spPr>
          <a:xfrm>
            <a:off x="7885112" y="5883275"/>
            <a:ext cx="57308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7"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6.png"/><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17.png"/><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education.ohio.gov/Topics/Data/EMIS/EMIS-Documentation/EMIS-Changes"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s://gasb34sys.auditor.state.oh.us/gaap" TargetMode="External"/><Relationship Id="rId2" Type="http://schemas.openxmlformats.org/officeDocument/2006/relationships/notesSlide" Target="../notesSlides/notesSlide48.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hyperlink" Target="http://gaapwiki.oecn.k12.oh.us/index.php?title=Main_Page"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mailto:financesupport@mail.hccanet.org"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
          <p:cNvSpPr txBox="1">
            <a:spLocks noGrp="1"/>
          </p:cNvSpPr>
          <p:nvPr>
            <p:ph type="ctrTitle"/>
          </p:nvPr>
        </p:nvSpPr>
        <p:spPr>
          <a:xfrm>
            <a:off x="1144050" y="1262575"/>
            <a:ext cx="6518275" cy="1109002"/>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800"/>
              <a:buFont typeface="Arial Rounded"/>
              <a:buNone/>
            </a:pPr>
            <a:r>
              <a:rPr lang="en-US" sz="5400" i="0" u="none" dirty="0">
                <a:solidFill>
                  <a:schemeClr val="accent1"/>
                </a:solidFill>
                <a:ea typeface="Arial Rounded"/>
                <a:cs typeface="Arial Rounded"/>
                <a:sym typeface="Arial Rounded"/>
              </a:rPr>
              <a:t>USAS</a:t>
            </a:r>
            <a:endParaRPr sz="5400" dirty="0">
              <a:solidFill>
                <a:schemeClr val="accent1"/>
              </a:solidFill>
            </a:endParaRPr>
          </a:p>
        </p:txBody>
      </p:sp>
      <p:sp>
        <p:nvSpPr>
          <p:cNvPr id="84" name="Google Shape;84;p1"/>
          <p:cNvSpPr txBox="1">
            <a:spLocks noGrp="1"/>
          </p:cNvSpPr>
          <p:nvPr>
            <p:ph type="subTitle" idx="1"/>
          </p:nvPr>
        </p:nvSpPr>
        <p:spPr>
          <a:xfrm>
            <a:off x="1226172" y="2438986"/>
            <a:ext cx="6691655" cy="1980028"/>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1000"/>
              </a:spcBef>
              <a:spcAft>
                <a:spcPts val="0"/>
              </a:spcAft>
              <a:buSzPts val="1400"/>
              <a:buNone/>
            </a:pPr>
            <a:r>
              <a:rPr lang="en-US" sz="3200" b="0" i="0" u="none" dirty="0">
                <a:solidFill>
                  <a:srgbClr val="7F7F7F"/>
                </a:solidFill>
                <a:latin typeface="Twentieth Century"/>
                <a:ea typeface="Twentieth Century"/>
                <a:cs typeface="Twentieth Century"/>
                <a:sym typeface="Twentieth Century"/>
              </a:rPr>
              <a:t>FISCAL YEAR-END </a:t>
            </a:r>
            <a:endParaRPr sz="3200" dirty="0"/>
          </a:p>
          <a:p>
            <a:pPr marL="0" lvl="0" indent="0" algn="ctr" rtl="0">
              <a:lnSpc>
                <a:spcPct val="100000"/>
              </a:lnSpc>
              <a:spcBef>
                <a:spcPts val="1000"/>
              </a:spcBef>
              <a:spcAft>
                <a:spcPts val="0"/>
              </a:spcAft>
              <a:buSzPts val="1400"/>
              <a:buNone/>
            </a:pPr>
            <a:r>
              <a:rPr lang="en-US" sz="3200" b="0" i="0" u="none" dirty="0">
                <a:solidFill>
                  <a:srgbClr val="7F7F7F"/>
                </a:solidFill>
                <a:latin typeface="Twentieth Century"/>
                <a:ea typeface="Twentieth Century"/>
                <a:cs typeface="Twentieth Century"/>
                <a:sym typeface="Twentieth Century"/>
              </a:rPr>
              <a:t>CLOSING PROCEDURES</a:t>
            </a:r>
            <a:endParaRPr sz="3200" dirty="0"/>
          </a:p>
          <a:p>
            <a:pPr marL="0" lvl="0" indent="0" algn="ctr" rtl="0">
              <a:lnSpc>
                <a:spcPct val="100000"/>
              </a:lnSpc>
              <a:spcBef>
                <a:spcPts val="1000"/>
              </a:spcBef>
              <a:spcAft>
                <a:spcPts val="0"/>
              </a:spcAft>
              <a:buSzPts val="1400"/>
              <a:buNone/>
            </a:pPr>
            <a:r>
              <a:rPr lang="en-US" sz="3200" b="0" i="0" u="none" dirty="0">
                <a:solidFill>
                  <a:srgbClr val="7F7F7F"/>
                </a:solidFill>
                <a:latin typeface="Twentieth Century"/>
                <a:ea typeface="Twentieth Century"/>
                <a:cs typeface="Twentieth Century"/>
                <a:sym typeface="Twentieth Century"/>
              </a:rPr>
              <a:t>20</a:t>
            </a:r>
            <a:r>
              <a:rPr lang="en-US" sz="3200" dirty="0"/>
              <a:t>20</a:t>
            </a:r>
            <a:endParaRPr sz="3200" dirty="0"/>
          </a:p>
        </p:txBody>
      </p:sp>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2"/>
          <p:cNvSpPr txBox="1">
            <a:spLocks noGrp="1"/>
          </p:cNvSpPr>
          <p:nvPr>
            <p:ph type="title"/>
          </p:nvPr>
        </p:nvSpPr>
        <p:spPr>
          <a:xfrm>
            <a:off x="-57945" y="266700"/>
            <a:ext cx="8229600" cy="762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000"/>
              <a:buFont typeface="Twentieth Century"/>
              <a:buNone/>
            </a:pPr>
            <a:r>
              <a:rPr lang="en-US" i="0" u="none" dirty="0">
                <a:solidFill>
                  <a:schemeClr val="accent1"/>
                </a:solidFill>
                <a:sym typeface="Twentieth Century"/>
              </a:rPr>
              <a:t>EXAMPLE</a:t>
            </a:r>
            <a:endParaRPr dirty="0">
              <a:solidFill>
                <a:schemeClr val="accent1"/>
              </a:solidFill>
            </a:endParaRPr>
          </a:p>
        </p:txBody>
      </p:sp>
      <p:sp>
        <p:nvSpPr>
          <p:cNvPr id="167" name="Google Shape;167;p12"/>
          <p:cNvSpPr txBox="1"/>
          <p:nvPr/>
        </p:nvSpPr>
        <p:spPr>
          <a:xfrm>
            <a:off x="7885112" y="5883275"/>
            <a:ext cx="57308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1400"/>
              <a:buFont typeface="Times New Roman"/>
              <a:buNone/>
            </a:pPr>
            <a:fld id="{00000000-1234-1234-1234-123412341234}" type="slidenum">
              <a:rPr lang="en-US" sz="1400" b="0" i="0" u="none">
                <a:solidFill>
                  <a:srgbClr val="FFFFFF"/>
                </a:solidFill>
                <a:latin typeface="Times New Roman"/>
                <a:ea typeface="Times New Roman"/>
                <a:cs typeface="Times New Roman"/>
                <a:sym typeface="Times New Roman"/>
              </a:rPr>
              <a:t>10</a:t>
            </a:fld>
            <a:endParaRPr/>
          </a:p>
        </p:txBody>
      </p:sp>
      <p:sp>
        <p:nvSpPr>
          <p:cNvPr id="168" name="Google Shape;168;p12"/>
          <p:cNvSpPr txBox="1"/>
          <p:nvPr/>
        </p:nvSpPr>
        <p:spPr>
          <a:xfrm>
            <a:off x="175784" y="5211306"/>
            <a:ext cx="7995871" cy="14772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dirty="0">
                <a:solidFill>
                  <a:schemeClr val="dk1"/>
                </a:solidFill>
                <a:latin typeface="Calibri"/>
                <a:ea typeface="Calibri"/>
                <a:cs typeface="Calibri"/>
                <a:sym typeface="Calibri"/>
              </a:rPr>
              <a:t>EMIS guide states 41xx function with object 8X0 must have OPU defined (meaning OPU must be tied to building IRN#).  In OPUEDT 400 is tied to district IRN.  Leave as is and it will prorate expenses, otherwise if ART club expenses are tied to high school,  ACTCHG the OPU to 200 so expenses will be tied to HS building IRN#</a:t>
            </a:r>
            <a:endParaRPr dirty="0"/>
          </a:p>
          <a:p>
            <a:pPr marL="0" marR="0" lvl="0" indent="0" algn="l" rtl="0">
              <a:lnSpc>
                <a:spcPct val="100000"/>
              </a:lnSpc>
              <a:spcBef>
                <a:spcPts val="0"/>
              </a:spcBef>
              <a:spcAft>
                <a:spcPts val="0"/>
              </a:spcAft>
              <a:buNone/>
            </a:pPr>
            <a:endParaRPr sz="1800" b="0" i="0" u="none" dirty="0">
              <a:solidFill>
                <a:schemeClr val="dk1"/>
              </a:solidFill>
              <a:latin typeface="Calibri"/>
              <a:ea typeface="Calibri"/>
              <a:cs typeface="Calibri"/>
              <a:sym typeface="Calibri"/>
            </a:endParaRPr>
          </a:p>
        </p:txBody>
      </p:sp>
      <p:pic>
        <p:nvPicPr>
          <p:cNvPr id="169" name="Google Shape;169;p12"/>
          <p:cNvPicPr preferRelativeResize="0"/>
          <p:nvPr/>
        </p:nvPicPr>
        <p:blipFill rotWithShape="1">
          <a:blip r:embed="rId3">
            <a:alphaModFix/>
          </a:blip>
          <a:srcRect t="9941"/>
          <a:stretch/>
        </p:blipFill>
        <p:spPr>
          <a:xfrm>
            <a:off x="44450" y="3905250"/>
            <a:ext cx="5822950" cy="1282700"/>
          </a:xfrm>
          <a:prstGeom prst="rect">
            <a:avLst/>
          </a:prstGeom>
          <a:noFill/>
          <a:ln>
            <a:noFill/>
          </a:ln>
        </p:spPr>
      </p:pic>
      <p:sp>
        <p:nvSpPr>
          <p:cNvPr id="170" name="Google Shape;170;p12"/>
          <p:cNvSpPr txBox="1"/>
          <p:nvPr/>
        </p:nvSpPr>
        <p:spPr>
          <a:xfrm>
            <a:off x="-23812" y="1143000"/>
            <a:ext cx="9144000" cy="2832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Calibri"/>
              <a:buNone/>
            </a:pPr>
            <a:r>
              <a:rPr lang="en-US" sz="2000" b="0" i="0" u="none" dirty="0">
                <a:solidFill>
                  <a:schemeClr val="dk1"/>
                </a:solidFill>
                <a:latin typeface="Calibri"/>
                <a:ea typeface="Calibri"/>
                <a:cs typeface="Calibri"/>
                <a:sym typeface="Calibri"/>
              </a:rPr>
              <a:t>VALACT warning:</a:t>
            </a:r>
            <a:endParaRPr dirty="0"/>
          </a:p>
          <a:p>
            <a:pPr marL="0" marR="0" lvl="0" indent="0" algn="l" rtl="0">
              <a:lnSpc>
                <a:spcPct val="100000"/>
              </a:lnSpc>
              <a:spcBef>
                <a:spcPts val="0"/>
              </a:spcBef>
              <a:spcAft>
                <a:spcPts val="0"/>
              </a:spcAft>
              <a:buClr>
                <a:schemeClr val="dk1"/>
              </a:buClr>
              <a:buSzPts val="1400"/>
              <a:buFont typeface="Calibri"/>
              <a:buNone/>
            </a:pPr>
            <a:r>
              <a:rPr lang="en-US" sz="1400" b="0" i="0" u="none" dirty="0">
                <a:solidFill>
                  <a:schemeClr val="dk1"/>
                </a:solidFill>
                <a:latin typeface="Calibri"/>
                <a:ea typeface="Calibri"/>
                <a:cs typeface="Calibri"/>
                <a:sym typeface="Calibri"/>
              </a:rPr>
              <a:t>02 200 4111 891 9001 000000 400 00 000          Warning: ODE requires OPU to be entered for this </a:t>
            </a:r>
            <a:r>
              <a:rPr lang="en-US" sz="1400" b="0" i="0" u="none" dirty="0" err="1">
                <a:solidFill>
                  <a:schemeClr val="dk1"/>
                </a:solidFill>
                <a:latin typeface="Calibri"/>
                <a:ea typeface="Calibri"/>
                <a:cs typeface="Calibri"/>
                <a:sym typeface="Calibri"/>
              </a:rPr>
              <a:t>func</a:t>
            </a:r>
            <a:r>
              <a:rPr lang="en-US" sz="1400" b="0" i="0" u="none" dirty="0">
                <a:solidFill>
                  <a:schemeClr val="dk1"/>
                </a:solidFill>
                <a:latin typeface="Calibri"/>
                <a:ea typeface="Calibri"/>
                <a:cs typeface="Calibri"/>
                <a:sym typeface="Calibri"/>
              </a:rPr>
              <a:t>/obj per EMIS Guide.        </a:t>
            </a:r>
            <a:endParaRPr dirty="0"/>
          </a:p>
          <a:p>
            <a:pPr marL="0" marR="0" lvl="0" indent="0" algn="l" rtl="0">
              <a:lnSpc>
                <a:spcPct val="100000"/>
              </a:lnSpc>
              <a:spcBef>
                <a:spcPts val="0"/>
              </a:spcBef>
              <a:spcAft>
                <a:spcPts val="0"/>
              </a:spcAft>
              <a:buClr>
                <a:schemeClr val="dk1"/>
              </a:buClr>
              <a:buSzPts val="1400"/>
              <a:buFont typeface="Calibri"/>
              <a:buNone/>
            </a:pPr>
            <a:r>
              <a:rPr lang="en-US" sz="1400" b="0" i="0" u="none" dirty="0">
                <a:solidFill>
                  <a:schemeClr val="dk1"/>
                </a:solidFill>
                <a:latin typeface="Calibri"/>
                <a:ea typeface="Calibri"/>
                <a:cs typeface="Calibri"/>
                <a:sym typeface="Calibri"/>
              </a:rPr>
              <a:t>ART CLUB - EXPENSES </a:t>
            </a:r>
            <a:endParaRPr dirty="0"/>
          </a:p>
          <a:p>
            <a:pPr marL="0" marR="0" lvl="0" indent="0" algn="l" rtl="0">
              <a:lnSpc>
                <a:spcPct val="100000"/>
              </a:lnSpc>
              <a:spcBef>
                <a:spcPts val="0"/>
              </a:spcBef>
              <a:spcAft>
                <a:spcPts val="0"/>
              </a:spcAft>
              <a:buClr>
                <a:schemeClr val="dk1"/>
              </a:buClr>
              <a:buSzPts val="1400"/>
              <a:buFont typeface="Times New Roman"/>
              <a:buNone/>
            </a:pPr>
            <a:endParaRPr sz="1400" b="0" i="0" u="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en-US" sz="1400" b="0" i="0" u="none" dirty="0">
                <a:solidFill>
                  <a:schemeClr val="dk1"/>
                </a:solidFill>
                <a:latin typeface="Calibri"/>
                <a:ea typeface="Calibri"/>
                <a:cs typeface="Calibri"/>
                <a:sym typeface="Calibri"/>
              </a:rPr>
              <a:t> Entity</a:t>
            </a:r>
            <a:endParaRPr dirty="0"/>
          </a:p>
          <a:p>
            <a:pPr marL="0" marR="0" lvl="0" indent="0" algn="l" rtl="0">
              <a:lnSpc>
                <a:spcPct val="100000"/>
              </a:lnSpc>
              <a:spcBef>
                <a:spcPts val="0"/>
              </a:spcBef>
              <a:spcAft>
                <a:spcPts val="0"/>
              </a:spcAft>
              <a:buClr>
                <a:schemeClr val="dk1"/>
              </a:buClr>
              <a:buSzPts val="1400"/>
              <a:buFont typeface="Calibri"/>
              <a:buNone/>
            </a:pPr>
            <a:r>
              <a:rPr lang="en-US" sz="1400" b="0" i="0" u="none" dirty="0">
                <a:solidFill>
                  <a:schemeClr val="dk1"/>
                </a:solidFill>
                <a:latin typeface="Calibri"/>
                <a:ea typeface="Calibri"/>
                <a:cs typeface="Calibri"/>
                <a:sym typeface="Calibri"/>
              </a:rPr>
              <a:t> OPU    Description                                                    IRN    Type</a:t>
            </a:r>
            <a:endParaRPr dirty="0"/>
          </a:p>
          <a:p>
            <a:pPr marL="0" marR="0" lvl="0" indent="0" algn="l" rtl="0">
              <a:lnSpc>
                <a:spcPct val="100000"/>
              </a:lnSpc>
              <a:spcBef>
                <a:spcPts val="0"/>
              </a:spcBef>
              <a:spcAft>
                <a:spcPts val="0"/>
              </a:spcAft>
              <a:buClr>
                <a:schemeClr val="dk1"/>
              </a:buClr>
              <a:buSzPts val="1400"/>
              <a:buFont typeface="Times New Roman"/>
              <a:buNone/>
            </a:pPr>
            <a:endParaRPr sz="1400" b="0" i="0" u="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en-US" sz="1400" b="0" i="0" u="none" dirty="0">
                <a:solidFill>
                  <a:schemeClr val="dk1"/>
                </a:solidFill>
                <a:latin typeface="Calibri"/>
                <a:ea typeface="Calibri"/>
                <a:cs typeface="Calibri"/>
                <a:sym typeface="Calibri"/>
              </a:rPr>
              <a:t> </a:t>
            </a:r>
            <a:r>
              <a:rPr lang="en-US" sz="1400" b="0" i="0" u="sng" dirty="0">
                <a:solidFill>
                  <a:schemeClr val="dk1"/>
                </a:solidFill>
                <a:latin typeface="Calibri"/>
                <a:ea typeface="Calibri"/>
                <a:cs typeface="Calibri"/>
                <a:sym typeface="Calibri"/>
              </a:rPr>
              <a:t>001</a:t>
            </a:r>
            <a:r>
              <a:rPr lang="en-US" sz="1400" b="0" i="0" u="none" dirty="0">
                <a:solidFill>
                  <a:schemeClr val="dk1"/>
                </a:solidFill>
                <a:latin typeface="Calibri"/>
                <a:ea typeface="Calibri"/>
                <a:cs typeface="Calibri"/>
                <a:sym typeface="Calibri"/>
              </a:rPr>
              <a:t>    </a:t>
            </a:r>
            <a:r>
              <a:rPr lang="en-US" sz="1400" b="0" i="0" u="sng" dirty="0">
                <a:solidFill>
                  <a:schemeClr val="dk1"/>
                </a:solidFill>
                <a:latin typeface="Calibri"/>
                <a:ea typeface="Calibri"/>
                <a:cs typeface="Calibri"/>
                <a:sym typeface="Calibri"/>
              </a:rPr>
              <a:t>SAMPLEVILLE - DISTRICT WIDE             </a:t>
            </a:r>
            <a:r>
              <a:rPr lang="en-US" sz="1400" b="0" i="0" u="none" dirty="0">
                <a:solidFill>
                  <a:schemeClr val="dk1"/>
                </a:solidFill>
                <a:latin typeface="Calibri"/>
                <a:ea typeface="Calibri"/>
                <a:cs typeface="Calibri"/>
                <a:sym typeface="Calibri"/>
              </a:rPr>
              <a:t>   </a:t>
            </a:r>
            <a:r>
              <a:rPr lang="en-US" sz="1400" b="0" i="0" u="sng" dirty="0">
                <a:solidFill>
                  <a:schemeClr val="dk1"/>
                </a:solidFill>
                <a:latin typeface="Calibri"/>
                <a:ea typeface="Calibri"/>
                <a:cs typeface="Calibri"/>
                <a:sym typeface="Calibri"/>
              </a:rPr>
              <a:t>011111</a:t>
            </a:r>
            <a:r>
              <a:rPr lang="en-US" sz="1400" b="0" i="0" u="none" dirty="0">
                <a:solidFill>
                  <a:schemeClr val="dk1"/>
                </a:solidFill>
                <a:latin typeface="Calibri"/>
                <a:ea typeface="Calibri"/>
                <a:cs typeface="Calibri"/>
                <a:sym typeface="Calibri"/>
              </a:rPr>
              <a:t>   </a:t>
            </a:r>
            <a:r>
              <a:rPr lang="en-US" sz="1400" b="0" i="0" u="sng" dirty="0">
                <a:solidFill>
                  <a:schemeClr val="dk1"/>
                </a:solidFill>
                <a:latin typeface="Calibri"/>
                <a:ea typeface="Calibri"/>
                <a:cs typeface="Calibri"/>
                <a:sym typeface="Calibri"/>
              </a:rPr>
              <a:t> </a:t>
            </a:r>
            <a:endParaRPr dirty="0"/>
          </a:p>
          <a:p>
            <a:pPr marL="0" marR="0" lvl="0" indent="0" algn="l" rtl="0">
              <a:lnSpc>
                <a:spcPct val="100000"/>
              </a:lnSpc>
              <a:spcBef>
                <a:spcPts val="0"/>
              </a:spcBef>
              <a:spcAft>
                <a:spcPts val="0"/>
              </a:spcAft>
              <a:buClr>
                <a:schemeClr val="dk1"/>
              </a:buClr>
              <a:buSzPts val="1400"/>
              <a:buFont typeface="Calibri"/>
              <a:buNone/>
            </a:pPr>
            <a:r>
              <a:rPr lang="en-US" sz="1400" b="0" i="0" u="none" dirty="0">
                <a:solidFill>
                  <a:schemeClr val="dk1"/>
                </a:solidFill>
                <a:latin typeface="Calibri"/>
                <a:ea typeface="Calibri"/>
                <a:cs typeface="Calibri"/>
                <a:sym typeface="Calibri"/>
              </a:rPr>
              <a:t> </a:t>
            </a:r>
            <a:r>
              <a:rPr lang="en-US" sz="1400" b="0" i="0" u="sng" dirty="0">
                <a:solidFill>
                  <a:schemeClr val="dk1"/>
                </a:solidFill>
                <a:latin typeface="Calibri"/>
                <a:ea typeface="Calibri"/>
                <a:cs typeface="Calibri"/>
                <a:sym typeface="Calibri"/>
              </a:rPr>
              <a:t>100</a:t>
            </a:r>
            <a:r>
              <a:rPr lang="en-US" sz="1400" b="0" i="0" u="none" dirty="0">
                <a:solidFill>
                  <a:schemeClr val="dk1"/>
                </a:solidFill>
                <a:latin typeface="Calibri"/>
                <a:ea typeface="Calibri"/>
                <a:cs typeface="Calibri"/>
                <a:sym typeface="Calibri"/>
              </a:rPr>
              <a:t>    </a:t>
            </a:r>
            <a:r>
              <a:rPr lang="en-US" sz="1400" b="0" i="0" u="sng" dirty="0">
                <a:solidFill>
                  <a:schemeClr val="dk1"/>
                </a:solidFill>
                <a:latin typeface="Calibri"/>
                <a:ea typeface="Calibri"/>
                <a:cs typeface="Calibri"/>
                <a:sym typeface="Calibri"/>
              </a:rPr>
              <a:t>SAMPLEVILLE ELEM/MIDDLE SCHOOL </a:t>
            </a:r>
            <a:r>
              <a:rPr lang="en-US" sz="1400" b="0" i="0" u="none" dirty="0">
                <a:solidFill>
                  <a:schemeClr val="dk1"/>
                </a:solidFill>
                <a:latin typeface="Calibri"/>
                <a:ea typeface="Calibri"/>
                <a:cs typeface="Calibri"/>
                <a:sym typeface="Calibri"/>
              </a:rPr>
              <a:t>  </a:t>
            </a:r>
            <a:r>
              <a:rPr lang="en-US" sz="1400" b="0" i="0" u="sng" dirty="0">
                <a:solidFill>
                  <a:schemeClr val="dk1"/>
                </a:solidFill>
                <a:latin typeface="Calibri"/>
                <a:ea typeface="Calibri"/>
                <a:cs typeface="Calibri"/>
                <a:sym typeface="Calibri"/>
              </a:rPr>
              <a:t>022222</a:t>
            </a:r>
            <a:r>
              <a:rPr lang="en-US" sz="1400" b="0" i="0" u="none" dirty="0">
                <a:solidFill>
                  <a:schemeClr val="dk1"/>
                </a:solidFill>
                <a:latin typeface="Calibri"/>
                <a:ea typeface="Calibri"/>
                <a:cs typeface="Calibri"/>
                <a:sym typeface="Calibri"/>
              </a:rPr>
              <a:t>   </a:t>
            </a:r>
            <a:r>
              <a:rPr lang="en-US" sz="1400" b="0" i="0" u="sng" dirty="0">
                <a:solidFill>
                  <a:schemeClr val="dk1"/>
                </a:solidFill>
                <a:latin typeface="Calibri"/>
                <a:ea typeface="Calibri"/>
                <a:cs typeface="Calibri"/>
                <a:sym typeface="Calibri"/>
              </a:rPr>
              <a:t> </a:t>
            </a:r>
            <a:endParaRPr dirty="0"/>
          </a:p>
          <a:p>
            <a:pPr marL="0" marR="0" lvl="0" indent="0" algn="l" rtl="0">
              <a:lnSpc>
                <a:spcPct val="100000"/>
              </a:lnSpc>
              <a:spcBef>
                <a:spcPts val="0"/>
              </a:spcBef>
              <a:spcAft>
                <a:spcPts val="0"/>
              </a:spcAft>
              <a:buClr>
                <a:schemeClr val="dk1"/>
              </a:buClr>
              <a:buSzPts val="1400"/>
              <a:buFont typeface="Calibri"/>
              <a:buNone/>
            </a:pPr>
            <a:r>
              <a:rPr lang="en-US" sz="1400" b="0" i="0" u="none" dirty="0">
                <a:solidFill>
                  <a:schemeClr val="dk1"/>
                </a:solidFill>
                <a:latin typeface="Calibri"/>
                <a:ea typeface="Calibri"/>
                <a:cs typeface="Calibri"/>
                <a:sym typeface="Calibri"/>
              </a:rPr>
              <a:t> </a:t>
            </a:r>
            <a:r>
              <a:rPr lang="en-US" sz="1400" b="0" i="0" u="sng" dirty="0">
                <a:solidFill>
                  <a:schemeClr val="dk1"/>
                </a:solidFill>
                <a:latin typeface="Calibri"/>
                <a:ea typeface="Calibri"/>
                <a:cs typeface="Calibri"/>
                <a:sym typeface="Calibri"/>
              </a:rPr>
              <a:t>200</a:t>
            </a:r>
            <a:r>
              <a:rPr lang="en-US" sz="1400" b="0" i="0" u="none" dirty="0">
                <a:solidFill>
                  <a:schemeClr val="dk1"/>
                </a:solidFill>
                <a:latin typeface="Calibri"/>
                <a:ea typeface="Calibri"/>
                <a:cs typeface="Calibri"/>
                <a:sym typeface="Calibri"/>
              </a:rPr>
              <a:t>    </a:t>
            </a:r>
            <a:r>
              <a:rPr lang="en-US" sz="1400" b="0" i="0" u="sng" dirty="0">
                <a:solidFill>
                  <a:schemeClr val="dk1"/>
                </a:solidFill>
                <a:latin typeface="Calibri"/>
                <a:ea typeface="Calibri"/>
                <a:cs typeface="Calibri"/>
                <a:sym typeface="Calibri"/>
              </a:rPr>
              <a:t>SAMPLEVILLE HIGH SCHOOL                 </a:t>
            </a:r>
            <a:r>
              <a:rPr lang="en-US" sz="1400" b="0" i="0" u="none" dirty="0">
                <a:solidFill>
                  <a:schemeClr val="dk1"/>
                </a:solidFill>
                <a:latin typeface="Calibri"/>
                <a:ea typeface="Calibri"/>
                <a:cs typeface="Calibri"/>
                <a:sym typeface="Calibri"/>
              </a:rPr>
              <a:t>   </a:t>
            </a:r>
            <a:r>
              <a:rPr lang="en-US" sz="1400" b="0" i="0" u="sng" dirty="0">
                <a:solidFill>
                  <a:schemeClr val="dk1"/>
                </a:solidFill>
                <a:latin typeface="Calibri"/>
                <a:ea typeface="Calibri"/>
                <a:cs typeface="Calibri"/>
                <a:sym typeface="Calibri"/>
              </a:rPr>
              <a:t>033333</a:t>
            </a:r>
            <a:endParaRPr dirty="0"/>
          </a:p>
          <a:p>
            <a:pPr marL="0" marR="0" lvl="0" indent="0" algn="l" rtl="0">
              <a:lnSpc>
                <a:spcPct val="100000"/>
              </a:lnSpc>
              <a:spcBef>
                <a:spcPts val="0"/>
              </a:spcBef>
              <a:spcAft>
                <a:spcPts val="0"/>
              </a:spcAft>
              <a:buClr>
                <a:schemeClr val="dk1"/>
              </a:buClr>
              <a:buSzPts val="1400"/>
              <a:buFont typeface="Calibri"/>
              <a:buNone/>
            </a:pPr>
            <a:r>
              <a:rPr lang="en-US" sz="1400" b="0" i="0" u="none" dirty="0">
                <a:solidFill>
                  <a:schemeClr val="dk1"/>
                </a:solidFill>
                <a:latin typeface="Calibri"/>
                <a:ea typeface="Calibri"/>
                <a:cs typeface="Calibri"/>
                <a:sym typeface="Calibri"/>
              </a:rPr>
              <a:t> </a:t>
            </a:r>
            <a:r>
              <a:rPr lang="en-US" sz="1400" b="0" i="0" u="sng" dirty="0">
                <a:solidFill>
                  <a:schemeClr val="dk1"/>
                </a:solidFill>
                <a:latin typeface="Calibri"/>
                <a:ea typeface="Calibri"/>
                <a:cs typeface="Calibri"/>
                <a:sym typeface="Calibri"/>
              </a:rPr>
              <a:t>300</a:t>
            </a:r>
            <a:r>
              <a:rPr lang="en-US" sz="1400" b="0" i="0" u="none" dirty="0">
                <a:solidFill>
                  <a:schemeClr val="dk1"/>
                </a:solidFill>
                <a:latin typeface="Calibri"/>
                <a:ea typeface="Calibri"/>
                <a:cs typeface="Calibri"/>
                <a:sym typeface="Calibri"/>
              </a:rPr>
              <a:t>    </a:t>
            </a:r>
            <a:r>
              <a:rPr lang="en-US" sz="1400" b="0" i="0" u="sng" dirty="0">
                <a:solidFill>
                  <a:schemeClr val="dk1"/>
                </a:solidFill>
                <a:latin typeface="Calibri"/>
                <a:ea typeface="Calibri"/>
                <a:cs typeface="Calibri"/>
                <a:sym typeface="Calibri"/>
              </a:rPr>
              <a:t>SAMPLEVILLE CENTRAL OFFICE             </a:t>
            </a:r>
            <a:r>
              <a:rPr lang="en-US" sz="1400" b="0" i="0" u="none" dirty="0">
                <a:solidFill>
                  <a:schemeClr val="dk1"/>
                </a:solidFill>
                <a:latin typeface="Calibri"/>
                <a:ea typeface="Calibri"/>
                <a:cs typeface="Calibri"/>
                <a:sym typeface="Calibri"/>
              </a:rPr>
              <a:t>  </a:t>
            </a:r>
            <a:r>
              <a:rPr lang="en-US" sz="1400" b="0" i="0" u="sng" dirty="0">
                <a:solidFill>
                  <a:schemeClr val="dk1"/>
                </a:solidFill>
                <a:latin typeface="Calibri"/>
                <a:ea typeface="Calibri"/>
                <a:cs typeface="Calibri"/>
                <a:sym typeface="Calibri"/>
              </a:rPr>
              <a:t>011111</a:t>
            </a:r>
            <a:r>
              <a:rPr lang="en-US" sz="1400" b="0" i="0" u="none" dirty="0">
                <a:solidFill>
                  <a:schemeClr val="dk1"/>
                </a:solidFill>
                <a:latin typeface="Calibri"/>
                <a:ea typeface="Calibri"/>
                <a:cs typeface="Calibri"/>
                <a:sym typeface="Calibri"/>
              </a:rPr>
              <a:t>   </a:t>
            </a:r>
            <a:r>
              <a:rPr lang="en-US" sz="1400" b="0" i="0" u="sng" dirty="0">
                <a:solidFill>
                  <a:schemeClr val="dk1"/>
                </a:solidFill>
                <a:latin typeface="Calibri"/>
                <a:ea typeface="Calibri"/>
                <a:cs typeface="Calibri"/>
                <a:sym typeface="Calibri"/>
              </a:rPr>
              <a:t> C</a:t>
            </a:r>
            <a:endParaRPr dirty="0"/>
          </a:p>
          <a:p>
            <a:pPr marL="0" marR="0" lvl="0" indent="0" algn="l" rtl="0">
              <a:lnSpc>
                <a:spcPct val="100000"/>
              </a:lnSpc>
              <a:spcBef>
                <a:spcPts val="0"/>
              </a:spcBef>
              <a:spcAft>
                <a:spcPts val="0"/>
              </a:spcAft>
              <a:buClr>
                <a:schemeClr val="dk1"/>
              </a:buClr>
              <a:buSzPts val="1400"/>
              <a:buFont typeface="Calibri"/>
              <a:buNone/>
            </a:pPr>
            <a:r>
              <a:rPr lang="en-US" sz="1400" b="0" i="0" u="none" dirty="0">
                <a:solidFill>
                  <a:schemeClr val="dk1"/>
                </a:solidFill>
                <a:latin typeface="Calibri"/>
                <a:ea typeface="Calibri"/>
                <a:cs typeface="Calibri"/>
                <a:sym typeface="Calibri"/>
              </a:rPr>
              <a:t> </a:t>
            </a:r>
            <a:r>
              <a:rPr lang="en-US" sz="1400" b="0" i="0" u="sng" dirty="0">
                <a:solidFill>
                  <a:schemeClr val="dk1"/>
                </a:solidFill>
                <a:latin typeface="Calibri"/>
                <a:ea typeface="Calibri"/>
                <a:cs typeface="Calibri"/>
                <a:sym typeface="Calibri"/>
              </a:rPr>
              <a:t>400</a:t>
            </a:r>
            <a:r>
              <a:rPr lang="en-US" sz="1400" b="0" i="0" u="none" dirty="0">
                <a:solidFill>
                  <a:schemeClr val="dk1"/>
                </a:solidFill>
                <a:latin typeface="Calibri"/>
                <a:ea typeface="Calibri"/>
                <a:cs typeface="Calibri"/>
                <a:sym typeface="Calibri"/>
              </a:rPr>
              <a:t>    </a:t>
            </a:r>
            <a:r>
              <a:rPr lang="en-US" sz="1400" b="0" i="0" u="sng" dirty="0">
                <a:solidFill>
                  <a:schemeClr val="dk1"/>
                </a:solidFill>
                <a:latin typeface="Calibri"/>
                <a:ea typeface="Calibri"/>
                <a:cs typeface="Calibri"/>
                <a:sym typeface="Calibri"/>
              </a:rPr>
              <a:t>EXTRA CURRICULARS                               </a:t>
            </a:r>
            <a:r>
              <a:rPr lang="en-US" sz="1400" b="0" i="0" u="none" dirty="0">
                <a:solidFill>
                  <a:schemeClr val="dk1"/>
                </a:solidFill>
                <a:latin typeface="Calibri"/>
                <a:ea typeface="Calibri"/>
                <a:cs typeface="Calibri"/>
                <a:sym typeface="Calibri"/>
              </a:rPr>
              <a:t>  </a:t>
            </a:r>
            <a:r>
              <a:rPr lang="en-US" sz="1400" b="0" i="0" u="sng" dirty="0">
                <a:solidFill>
                  <a:schemeClr val="dk1"/>
                </a:solidFill>
                <a:latin typeface="Calibri"/>
                <a:ea typeface="Calibri"/>
                <a:cs typeface="Calibri"/>
                <a:sym typeface="Calibri"/>
              </a:rPr>
              <a:t>011111</a:t>
            </a:r>
            <a:r>
              <a:rPr lang="en-US" sz="1400" b="0" i="0" u="none" dirty="0">
                <a:solidFill>
                  <a:schemeClr val="dk1"/>
                </a:solidFill>
                <a:latin typeface="Calibri"/>
                <a:ea typeface="Calibri"/>
                <a:cs typeface="Calibri"/>
                <a:sym typeface="Calibri"/>
              </a:rPr>
              <a:t>  </a:t>
            </a:r>
            <a:endParaRPr dirty="0"/>
          </a:p>
        </p:txBody>
      </p:sp>
      <p:sp>
        <p:nvSpPr>
          <p:cNvPr id="171" name="Google Shape;171;p12"/>
          <p:cNvSpPr txBox="1"/>
          <p:nvPr/>
        </p:nvSpPr>
        <p:spPr>
          <a:xfrm>
            <a:off x="156369" y="1930400"/>
            <a:ext cx="4316412" cy="1841500"/>
          </a:xfrm>
          <a:prstGeom prst="rect">
            <a:avLst/>
          </a:prstGeom>
          <a:noFill/>
          <a:ln w="15875" cap="flat" cmpd="sng">
            <a:solidFill>
              <a:srgbClr val="F443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72" name="Google Shape;172;p12"/>
          <p:cNvSpPr/>
          <p:nvPr/>
        </p:nvSpPr>
        <p:spPr>
          <a:xfrm>
            <a:off x="5935662" y="3536950"/>
            <a:ext cx="2438400" cy="11430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25752" y="-5792"/>
                </a:moveTo>
                <a:lnTo>
                  <a:pt x="12245" y="-505"/>
                </a:lnTo>
              </a:path>
            </a:pathLst>
          </a:custGeom>
          <a:noFill/>
          <a:ln w="15875" cap="flat" cmpd="sng">
            <a:solidFill>
              <a:srgbClr val="2077A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1800"/>
              <a:buFont typeface="Twentieth Century"/>
              <a:buNone/>
            </a:pPr>
            <a:r>
              <a:rPr lang="en-US" sz="1800" b="0" i="0" u="none" dirty="0">
                <a:solidFill>
                  <a:srgbClr val="C00000"/>
                </a:solidFill>
                <a:latin typeface="Twentieth Century"/>
                <a:ea typeface="Twentieth Century"/>
                <a:cs typeface="Twentieth Century"/>
                <a:sym typeface="Twentieth Century"/>
              </a:rPr>
              <a:t>Chapter 6.3</a:t>
            </a:r>
            <a:endParaRPr dirty="0">
              <a:solidFill>
                <a:srgbClr val="C00000"/>
              </a:solidFill>
            </a:endParaRPr>
          </a:p>
          <a:p>
            <a:pPr marL="0" marR="0" lvl="0" indent="0" algn="ctr" rtl="0">
              <a:lnSpc>
                <a:spcPct val="100000"/>
              </a:lnSpc>
              <a:spcBef>
                <a:spcPts val="0"/>
              </a:spcBef>
              <a:spcAft>
                <a:spcPts val="0"/>
              </a:spcAft>
              <a:buClr>
                <a:srgbClr val="FF0000"/>
              </a:buClr>
              <a:buSzPts val="1800"/>
              <a:buFont typeface="Twentieth Century"/>
              <a:buNone/>
            </a:pPr>
            <a:r>
              <a:rPr lang="en-US" sz="1800" b="0" i="0" u="none" dirty="0">
                <a:solidFill>
                  <a:srgbClr val="C00000"/>
                </a:solidFill>
                <a:latin typeface="Twentieth Century"/>
                <a:ea typeface="Twentieth Century"/>
                <a:cs typeface="Twentieth Century"/>
                <a:sym typeface="Twentieth Century"/>
              </a:rPr>
              <a:t>41xx/8x0 must have OPU defined</a:t>
            </a:r>
            <a:endParaRPr dirty="0">
              <a:solidFill>
                <a:srgbClr val="C00000"/>
              </a:solidFill>
            </a:endParaRPr>
          </a:p>
        </p:txBody>
      </p:sp>
      <p:sp>
        <p:nvSpPr>
          <p:cNvPr id="173" name="Google Shape;173;p12"/>
          <p:cNvSpPr txBox="1"/>
          <p:nvPr/>
        </p:nvSpPr>
        <p:spPr>
          <a:xfrm>
            <a:off x="44450" y="1162050"/>
            <a:ext cx="9039225" cy="768350"/>
          </a:xfrm>
          <a:prstGeom prst="rect">
            <a:avLst/>
          </a:prstGeom>
          <a:noFill/>
          <a:ln w="15875" cap="flat" cmpd="sng">
            <a:solidFill>
              <a:srgbClr val="F443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3"/>
          <p:cNvSpPr txBox="1">
            <a:spLocks noGrp="1"/>
          </p:cNvSpPr>
          <p:nvPr>
            <p:ph type="title"/>
          </p:nvPr>
        </p:nvSpPr>
        <p:spPr>
          <a:xfrm>
            <a:off x="992284" y="304962"/>
            <a:ext cx="7497762"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C4F7A"/>
              </a:buClr>
              <a:buSzPts val="3600"/>
              <a:buFont typeface="Arial Rounded"/>
              <a:buNone/>
            </a:pPr>
            <a:r>
              <a:rPr lang="en-US" i="0" u="none" dirty="0">
                <a:solidFill>
                  <a:schemeClr val="accent1"/>
                </a:solidFill>
                <a:ea typeface="Arial Rounded"/>
                <a:cs typeface="Arial Rounded"/>
                <a:sym typeface="Arial Rounded"/>
              </a:rPr>
              <a:t>EMIS FUND CATEGORIES</a:t>
            </a:r>
            <a:endParaRPr dirty="0">
              <a:solidFill>
                <a:schemeClr val="accent1"/>
              </a:solidFill>
            </a:endParaRPr>
          </a:p>
        </p:txBody>
      </p:sp>
      <p:sp>
        <p:nvSpPr>
          <p:cNvPr id="179" name="Google Shape;179;p13"/>
          <p:cNvSpPr txBox="1">
            <a:spLocks noGrp="1"/>
          </p:cNvSpPr>
          <p:nvPr>
            <p:ph type="body" idx="1"/>
          </p:nvPr>
        </p:nvSpPr>
        <p:spPr>
          <a:xfrm>
            <a:off x="992284" y="990600"/>
            <a:ext cx="7465915" cy="48006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000"/>
              <a:buNone/>
            </a:pPr>
            <a:r>
              <a:rPr lang="en-US" sz="2000" b="0" i="0" u="none" cap="none" dirty="0">
                <a:solidFill>
                  <a:schemeClr val="dk1"/>
                </a:solidFill>
                <a:latin typeface="Twentieth Century"/>
                <a:ea typeface="Twentieth Century"/>
                <a:cs typeface="Twentieth Century"/>
                <a:sym typeface="Twentieth Century"/>
              </a:rPr>
              <a:t>VALACT</a:t>
            </a:r>
            <a:endParaRPr dirty="0"/>
          </a:p>
          <a:p>
            <a:pPr marL="685800" marR="0" lvl="1" indent="-228600" algn="l" rtl="0">
              <a:lnSpc>
                <a:spcPct val="90000"/>
              </a:lnSpc>
              <a:spcBef>
                <a:spcPts val="500"/>
              </a:spcBef>
              <a:spcAft>
                <a:spcPts val="0"/>
              </a:spcAft>
              <a:buClr>
                <a:schemeClr val="dk1"/>
              </a:buClr>
              <a:buSzPts val="1800"/>
              <a:buFont typeface="Arial"/>
              <a:buChar char="•"/>
            </a:pPr>
            <a:r>
              <a:rPr lang="en-US" sz="1800" b="0" i="0" u="none" strike="noStrike" cap="none" dirty="0">
                <a:solidFill>
                  <a:schemeClr val="dk1"/>
                </a:solidFill>
                <a:latin typeface="Twentieth Century"/>
                <a:ea typeface="Twentieth Century"/>
                <a:cs typeface="Twentieth Century"/>
                <a:sym typeface="Twentieth Century"/>
              </a:rPr>
              <a:t>LISTS </a:t>
            </a:r>
            <a:r>
              <a:rPr lang="en-US" sz="1800" b="1" i="0" u="none" strike="noStrike" cap="none" dirty="0">
                <a:solidFill>
                  <a:schemeClr val="dk1"/>
                </a:solidFill>
                <a:latin typeface="Twentieth Century"/>
                <a:ea typeface="Twentieth Century"/>
                <a:cs typeface="Twentieth Century"/>
                <a:sym typeface="Twentieth Century"/>
              </a:rPr>
              <a:t>ERRORS</a:t>
            </a:r>
            <a:r>
              <a:rPr lang="en-US" sz="1800" b="0" i="0" u="none" strike="noStrike" cap="none" dirty="0">
                <a:solidFill>
                  <a:schemeClr val="dk1"/>
                </a:solidFill>
                <a:latin typeface="Twentieth Century"/>
                <a:ea typeface="Twentieth Century"/>
                <a:cs typeface="Twentieth Century"/>
                <a:sym typeface="Twentieth Century"/>
              </a:rPr>
              <a:t> FOR INVALID FUND CATEGORIES</a:t>
            </a:r>
            <a:endParaRPr dirty="0"/>
          </a:p>
          <a:p>
            <a:pPr marL="0" marR="0" lvl="0" indent="0" algn="l" rtl="0">
              <a:lnSpc>
                <a:spcPct val="90000"/>
              </a:lnSpc>
              <a:spcBef>
                <a:spcPts val="1000"/>
              </a:spcBef>
              <a:spcAft>
                <a:spcPts val="0"/>
              </a:spcAft>
              <a:buClr>
                <a:schemeClr val="dk1"/>
              </a:buClr>
              <a:buSzPts val="2000"/>
              <a:buNone/>
            </a:pPr>
            <a:r>
              <a:rPr lang="en-US" sz="2000" b="0" i="0" u="none" cap="none" dirty="0">
                <a:solidFill>
                  <a:schemeClr val="dk1"/>
                </a:solidFill>
                <a:latin typeface="Twentieth Century"/>
                <a:ea typeface="Twentieth Century"/>
                <a:cs typeface="Twentieth Century"/>
                <a:sym typeface="Twentieth Century"/>
              </a:rPr>
              <a:t>EMISFCAT REPORT</a:t>
            </a:r>
            <a:endParaRPr dirty="0"/>
          </a:p>
          <a:p>
            <a:pPr marL="685800" marR="0" lvl="1" indent="-228600" algn="l" rtl="0">
              <a:lnSpc>
                <a:spcPct val="90000"/>
              </a:lnSpc>
              <a:spcBef>
                <a:spcPts val="500"/>
              </a:spcBef>
              <a:spcAft>
                <a:spcPts val="0"/>
              </a:spcAft>
              <a:buClr>
                <a:schemeClr val="dk1"/>
              </a:buClr>
              <a:buSzPts val="1800"/>
              <a:buFont typeface="Arial"/>
              <a:buChar char="•"/>
            </a:pPr>
            <a:r>
              <a:rPr lang="en-US" sz="1800" b="0" i="0" u="none" strike="noStrike" cap="none" dirty="0">
                <a:solidFill>
                  <a:schemeClr val="dk1"/>
                </a:solidFill>
                <a:latin typeface="Twentieth Century"/>
                <a:ea typeface="Twentieth Century"/>
                <a:cs typeface="Twentieth Century"/>
                <a:sym typeface="Twentieth Century"/>
              </a:rPr>
              <a:t>LISTS ALL FUNDS AND ASSOCIATED FUND CATEGORY</a:t>
            </a:r>
            <a:endParaRPr dirty="0"/>
          </a:p>
          <a:p>
            <a:pPr marL="0" marR="0" lvl="0" indent="0" algn="l" rtl="0">
              <a:lnSpc>
                <a:spcPct val="90000"/>
              </a:lnSpc>
              <a:spcBef>
                <a:spcPts val="1000"/>
              </a:spcBef>
              <a:spcAft>
                <a:spcPts val="0"/>
              </a:spcAft>
              <a:buClr>
                <a:schemeClr val="dk1"/>
              </a:buClr>
              <a:buSzPts val="2000"/>
              <a:buNone/>
            </a:pPr>
            <a:r>
              <a:rPr lang="en-US" sz="2000" b="0" i="0" u="none" cap="none" dirty="0">
                <a:solidFill>
                  <a:schemeClr val="dk1"/>
                </a:solidFill>
                <a:latin typeface="Twentieth Century"/>
                <a:ea typeface="Twentieth Century"/>
                <a:cs typeface="Twentieth Century"/>
                <a:sym typeface="Twentieth Century"/>
              </a:rPr>
              <a:t>ENTER “NOT APPLICABLE” ON THE CASH ACCOUNT IF NO APPROPRIATE CODE EXISTS</a:t>
            </a:r>
            <a:endParaRPr dirty="0"/>
          </a:p>
        </p:txBody>
      </p:sp>
      <p:sp>
        <p:nvSpPr>
          <p:cNvPr id="180" name="Google Shape;180;p13"/>
          <p:cNvSpPr txBox="1"/>
          <p:nvPr/>
        </p:nvSpPr>
        <p:spPr>
          <a:xfrm>
            <a:off x="7885112" y="5883275"/>
            <a:ext cx="57308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B5A788"/>
              </a:buClr>
              <a:buSzPts val="1200"/>
              <a:buFont typeface="Times New Roman"/>
              <a:buNone/>
            </a:pPr>
            <a:fld id="{00000000-1234-1234-1234-123412341234}" type="slidenum">
              <a:rPr lang="en-US" sz="1200" b="0" i="0" u="none">
                <a:solidFill>
                  <a:srgbClr val="B5A788"/>
                </a:solidFill>
                <a:latin typeface="Times New Roman"/>
                <a:ea typeface="Times New Roman"/>
                <a:cs typeface="Times New Roman"/>
                <a:sym typeface="Times New Roman"/>
              </a:rPr>
              <a:t>11</a:t>
            </a:fld>
            <a:endParaRPr/>
          </a:p>
        </p:txBody>
      </p:sp>
      <p:sp>
        <p:nvSpPr>
          <p:cNvPr id="181" name="Google Shape;181;p13"/>
          <p:cNvSpPr txBox="1"/>
          <p:nvPr/>
        </p:nvSpPr>
        <p:spPr>
          <a:xfrm>
            <a:off x="7055118" y="3285493"/>
            <a:ext cx="1849169" cy="1077178"/>
          </a:xfrm>
          <a:prstGeom prst="rect">
            <a:avLst/>
          </a:prstGeom>
          <a:solidFill>
            <a:schemeClr val="lt1"/>
          </a:solidFill>
          <a:ln>
            <a:noFill/>
          </a:ln>
        </p:spPr>
        <p:txBody>
          <a:bodyPr spcFirstLastPara="1" wrap="square" lIns="91425" tIns="45700" rIns="91425" bIns="45700" anchor="t" anchorCtr="0">
            <a:spAutoFit/>
          </a:bodyPr>
          <a:lstStyle/>
          <a:p>
            <a:pPr marL="0" marR="0" lvl="2" indent="0" algn="ctr" rtl="0">
              <a:lnSpc>
                <a:spcPct val="100000"/>
              </a:lnSpc>
              <a:spcBef>
                <a:spcPts val="0"/>
              </a:spcBef>
              <a:spcAft>
                <a:spcPts val="0"/>
              </a:spcAft>
              <a:buClr>
                <a:schemeClr val="dk1"/>
              </a:buClr>
              <a:buSzPts val="1600"/>
              <a:buFont typeface="Calibri"/>
              <a:buNone/>
            </a:pPr>
            <a:r>
              <a:rPr lang="en-US" sz="1600" b="0" i="0" u="none" strike="noStrike" cap="none" dirty="0">
                <a:solidFill>
                  <a:schemeClr val="dk1"/>
                </a:solidFill>
                <a:latin typeface="Calibri"/>
                <a:ea typeface="Calibri"/>
                <a:cs typeface="Calibri"/>
                <a:sym typeface="Calibri"/>
              </a:rPr>
              <a:t>* Current ODE EMIS Manual - Section 6.2 Cash Record (QC)</a:t>
            </a:r>
            <a:endParaRPr dirty="0"/>
          </a:p>
        </p:txBody>
      </p:sp>
      <p:pic>
        <p:nvPicPr>
          <p:cNvPr id="182" name="Google Shape;182;p13"/>
          <p:cNvPicPr preferRelativeResize="0"/>
          <p:nvPr/>
        </p:nvPicPr>
        <p:blipFill rotWithShape="1">
          <a:blip r:embed="rId3">
            <a:alphaModFix/>
          </a:blip>
          <a:srcRect l="13748" t="38891" r="31875" b="25000"/>
          <a:stretch/>
        </p:blipFill>
        <p:spPr>
          <a:xfrm>
            <a:off x="393968" y="3133725"/>
            <a:ext cx="6661150" cy="2927349"/>
          </a:xfrm>
          <a:prstGeom prst="rect">
            <a:avLst/>
          </a:prstGeom>
          <a:noFill/>
          <a:ln>
            <a:noFill/>
          </a:ln>
        </p:spPr>
      </p:pic>
      <p:pic>
        <p:nvPicPr>
          <p:cNvPr id="183" name="Google Shape;183;p13"/>
          <p:cNvPicPr preferRelativeResize="0"/>
          <p:nvPr/>
        </p:nvPicPr>
        <p:blipFill rotWithShape="1">
          <a:blip r:embed="rId4">
            <a:alphaModFix/>
          </a:blip>
          <a:srcRect l="13748" t="86718" r="48124" b="2342"/>
          <a:stretch/>
        </p:blipFill>
        <p:spPr>
          <a:xfrm>
            <a:off x="805570" y="5662294"/>
            <a:ext cx="4515729" cy="1039813"/>
          </a:xfrm>
          <a:prstGeom prst="rect">
            <a:avLst/>
          </a:prstGeom>
          <a:noFill/>
          <a:ln>
            <a:noFill/>
          </a:ln>
        </p:spPr>
      </p:pic>
      <p:sp>
        <p:nvSpPr>
          <p:cNvPr id="184" name="Google Shape;184;p13"/>
          <p:cNvSpPr/>
          <p:nvPr/>
        </p:nvSpPr>
        <p:spPr>
          <a:xfrm>
            <a:off x="1255712" y="5665787"/>
            <a:ext cx="4406900" cy="395287"/>
          </a:xfrm>
          <a:prstGeom prst="ellipse">
            <a:avLst/>
          </a:prstGeom>
          <a:noFill/>
          <a:ln w="158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4"/>
          <p:cNvSpPr txBox="1">
            <a:spLocks noGrp="1"/>
          </p:cNvSpPr>
          <p:nvPr>
            <p:ph type="title"/>
          </p:nvPr>
        </p:nvSpPr>
        <p:spPr>
          <a:xfrm>
            <a:off x="533400" y="304800"/>
            <a:ext cx="749935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C4F7A"/>
              </a:buClr>
              <a:buSzPts val="3600"/>
              <a:buFont typeface="Arial Rounded"/>
              <a:buNone/>
            </a:pPr>
            <a:r>
              <a:rPr lang="en-US" i="0" u="none" dirty="0">
                <a:solidFill>
                  <a:schemeClr val="accent1"/>
                </a:solidFill>
                <a:ea typeface="Arial Rounded"/>
                <a:cs typeface="Arial Rounded"/>
                <a:sym typeface="Arial Rounded"/>
              </a:rPr>
              <a:t>OPERATIONAL UNITS</a:t>
            </a:r>
            <a:endParaRPr dirty="0">
              <a:solidFill>
                <a:schemeClr val="accent1"/>
              </a:solidFill>
            </a:endParaRPr>
          </a:p>
        </p:txBody>
      </p:sp>
      <p:sp>
        <p:nvSpPr>
          <p:cNvPr id="191" name="Google Shape;191;p14"/>
          <p:cNvSpPr txBox="1">
            <a:spLocks noGrp="1"/>
          </p:cNvSpPr>
          <p:nvPr>
            <p:ph type="body" idx="1"/>
          </p:nvPr>
        </p:nvSpPr>
        <p:spPr>
          <a:xfrm>
            <a:off x="689316" y="1600200"/>
            <a:ext cx="7768883" cy="1676400"/>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100000"/>
              </a:lnSpc>
              <a:spcBef>
                <a:spcPts val="0"/>
              </a:spcBef>
              <a:spcAft>
                <a:spcPts val="0"/>
              </a:spcAft>
              <a:buClr>
                <a:schemeClr val="dk1"/>
              </a:buClr>
              <a:buSzPts val="1900"/>
              <a:buNone/>
            </a:pPr>
            <a:r>
              <a:rPr lang="en-US" b="0" i="0" u="none" cap="none" dirty="0">
                <a:solidFill>
                  <a:schemeClr val="dk1"/>
                </a:solidFill>
                <a:latin typeface="Twentieth Century"/>
                <a:ea typeface="Twentieth Century"/>
                <a:cs typeface="Twentieth Century"/>
                <a:sym typeface="Twentieth Century"/>
              </a:rPr>
              <a:t>CHECK OPERATIONAL UNITS</a:t>
            </a:r>
            <a:endParaRPr dirty="0"/>
          </a:p>
          <a:p>
            <a:pPr marL="685800" marR="0" lvl="1" indent="-182562" algn="l" rtl="0">
              <a:lnSpc>
                <a:spcPct val="100000"/>
              </a:lnSpc>
              <a:spcBef>
                <a:spcPts val="500"/>
              </a:spcBef>
              <a:spcAft>
                <a:spcPts val="0"/>
              </a:spcAft>
              <a:buClr>
                <a:schemeClr val="dk1"/>
              </a:buClr>
              <a:buSzPts val="17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USE USASWEB/ OPERATIONAL UNITS TO QUERY ALL THE OPUS;  AND MAKE MODIFICATIONS IF NEEDED</a:t>
            </a:r>
            <a:endParaRPr sz="2000" dirty="0"/>
          </a:p>
          <a:p>
            <a:pPr marL="685800" marR="0" lvl="1" indent="-182562" algn="l" rtl="0">
              <a:lnSpc>
                <a:spcPct val="100000"/>
              </a:lnSpc>
              <a:spcBef>
                <a:spcPts val="500"/>
              </a:spcBef>
              <a:spcAft>
                <a:spcPts val="0"/>
              </a:spcAft>
              <a:buClr>
                <a:schemeClr val="dk1"/>
              </a:buClr>
              <a:buSzPts val="17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OPU OF 000 HAS TO EQUAL THE REPORTING DISTRICT IRN; THIS IS THE DISTRICT-WIDE OPU AND SHOULDN’T BE USED TO IDENTIFY A SPECIFIC BUILDING</a:t>
            </a:r>
            <a:endParaRPr sz="2000" dirty="0"/>
          </a:p>
          <a:p>
            <a:pPr marL="228600" marR="0" lvl="0" indent="-120650" algn="l" rtl="0">
              <a:lnSpc>
                <a:spcPct val="120000"/>
              </a:lnSpc>
              <a:spcBef>
                <a:spcPts val="1000"/>
              </a:spcBef>
              <a:spcAft>
                <a:spcPts val="0"/>
              </a:spcAft>
              <a:buClr>
                <a:schemeClr val="dk1"/>
              </a:buClr>
              <a:buSzPts val="1700"/>
              <a:buFont typeface="Arial"/>
              <a:buNone/>
            </a:pPr>
            <a:endParaRPr sz="1700" b="0" i="0" u="none" strike="noStrike" cap="none" dirty="0">
              <a:solidFill>
                <a:schemeClr val="dk1"/>
              </a:solidFill>
              <a:latin typeface="Twentieth Century"/>
              <a:ea typeface="Twentieth Century"/>
              <a:cs typeface="Twentieth Century"/>
              <a:sym typeface="Twentieth Century"/>
            </a:endParaRPr>
          </a:p>
        </p:txBody>
      </p:sp>
      <p:sp>
        <p:nvSpPr>
          <p:cNvPr id="192" name="Google Shape;192;p14"/>
          <p:cNvSpPr txBox="1"/>
          <p:nvPr/>
        </p:nvSpPr>
        <p:spPr>
          <a:xfrm>
            <a:off x="7885112" y="5883275"/>
            <a:ext cx="57308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B5A788"/>
              </a:buClr>
              <a:buSzPts val="1200"/>
              <a:buFont typeface="Times New Roman"/>
              <a:buNone/>
            </a:pPr>
            <a:fld id="{00000000-1234-1234-1234-123412341234}" type="slidenum">
              <a:rPr lang="en-US" sz="1200" b="0" i="0" u="none">
                <a:solidFill>
                  <a:srgbClr val="B5A788"/>
                </a:solidFill>
                <a:latin typeface="Times New Roman"/>
                <a:ea typeface="Times New Roman"/>
                <a:cs typeface="Times New Roman"/>
                <a:sym typeface="Times New Roman"/>
              </a:rPr>
              <a:t>12</a:t>
            </a:fld>
            <a:endParaRPr/>
          </a:p>
        </p:txBody>
      </p:sp>
      <p:pic>
        <p:nvPicPr>
          <p:cNvPr id="193" name="Google Shape;193;p14"/>
          <p:cNvPicPr preferRelativeResize="0"/>
          <p:nvPr/>
        </p:nvPicPr>
        <p:blipFill rotWithShape="1">
          <a:blip r:embed="rId3">
            <a:alphaModFix/>
          </a:blip>
          <a:srcRect/>
          <a:stretch/>
        </p:blipFill>
        <p:spPr>
          <a:xfrm>
            <a:off x="1357532" y="3276600"/>
            <a:ext cx="6428936" cy="308451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5"/>
          <p:cNvSpPr txBox="1">
            <a:spLocks noGrp="1"/>
          </p:cNvSpPr>
          <p:nvPr>
            <p:ph type="title"/>
          </p:nvPr>
        </p:nvSpPr>
        <p:spPr>
          <a:xfrm>
            <a:off x="458874" y="592639"/>
            <a:ext cx="7772400" cy="159543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Rounded"/>
              <a:buNone/>
            </a:pPr>
            <a:r>
              <a:rPr lang="en-US" i="0" u="none" dirty="0">
                <a:solidFill>
                  <a:schemeClr val="accent1"/>
                </a:solidFill>
                <a:ea typeface="Arial Rounded"/>
                <a:cs typeface="Arial Rounded"/>
                <a:sym typeface="Arial Rounded"/>
              </a:rPr>
              <a:t>APPROPRIATIONS</a:t>
            </a:r>
            <a:endParaRPr dirty="0">
              <a:solidFill>
                <a:schemeClr val="accent1"/>
              </a:solidFill>
            </a:endParaRPr>
          </a:p>
        </p:txBody>
      </p:sp>
      <p:sp>
        <p:nvSpPr>
          <p:cNvPr id="199" name="Google Shape;199;p15"/>
          <p:cNvSpPr txBox="1">
            <a:spLocks noGrp="1"/>
          </p:cNvSpPr>
          <p:nvPr>
            <p:ph type="body" idx="1"/>
          </p:nvPr>
        </p:nvSpPr>
        <p:spPr>
          <a:xfrm>
            <a:off x="912726" y="2043405"/>
            <a:ext cx="7258929" cy="3424237"/>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000"/>
              <a:buNone/>
            </a:pPr>
            <a:r>
              <a:rPr lang="en-US" sz="2000" b="0" i="0" u="none" cap="none" dirty="0">
                <a:solidFill>
                  <a:schemeClr val="dk1"/>
                </a:solidFill>
                <a:latin typeface="Twentieth Century"/>
                <a:ea typeface="Twentieth Century"/>
                <a:cs typeface="Twentieth Century"/>
                <a:sym typeface="Twentieth Century"/>
              </a:rPr>
              <a:t>NEXT YEAR ESTIMATED BUDGETS AND REVENUES MAY BE ENTERED INTO THE NEXT YEAR PROPOSED FIELDS THROUGH APPROP PRIOR TO RUNNING FISCAL YEAR-END ADJUST.</a:t>
            </a:r>
            <a:endParaRPr dirty="0"/>
          </a:p>
          <a:p>
            <a:pPr marL="228600" marR="0" lvl="0" indent="-101600" algn="l" rtl="0">
              <a:lnSpc>
                <a:spcPct val="90000"/>
              </a:lnSpc>
              <a:spcBef>
                <a:spcPts val="1000"/>
              </a:spcBef>
              <a:spcAft>
                <a:spcPts val="0"/>
              </a:spcAft>
              <a:buClr>
                <a:schemeClr val="dk1"/>
              </a:buClr>
              <a:buSzPts val="2000"/>
              <a:buFont typeface="Arial"/>
              <a:buNone/>
            </a:pPr>
            <a:endParaRPr sz="2000" b="0" i="0" u="none" cap="none" dirty="0">
              <a:solidFill>
                <a:schemeClr val="dk1"/>
              </a:solidFill>
              <a:latin typeface="Twentieth Century"/>
              <a:ea typeface="Twentieth Century"/>
              <a:cs typeface="Twentieth Century"/>
              <a:sym typeface="Twentieth Century"/>
            </a:endParaRPr>
          </a:p>
          <a:p>
            <a:pPr marL="228600" marR="0" lvl="0" indent="-228600" algn="l" rtl="0">
              <a:lnSpc>
                <a:spcPct val="90000"/>
              </a:lnSpc>
              <a:spcBef>
                <a:spcPts val="1000"/>
              </a:spcBef>
              <a:spcAft>
                <a:spcPts val="0"/>
              </a:spcAft>
              <a:buClr>
                <a:schemeClr val="dk1"/>
              </a:buClr>
              <a:buSzPts val="2000"/>
              <a:buFont typeface="Arial"/>
              <a:buNone/>
            </a:pPr>
            <a:r>
              <a:rPr lang="en-US" sz="2000" b="1" u="none" cap="none" dirty="0">
                <a:solidFill>
                  <a:schemeClr val="accent3">
                    <a:lumMod val="75000"/>
                  </a:schemeClr>
                </a:solidFill>
                <a:latin typeface="Twentieth Century"/>
                <a:ea typeface="Twentieth Century"/>
                <a:cs typeface="Twentieth Century"/>
                <a:sym typeface="Twentieth Century"/>
              </a:rPr>
              <a:t>NOTE: </a:t>
            </a:r>
            <a:r>
              <a:rPr lang="en-US" sz="2000" b="0" u="none" cap="none" dirty="0">
                <a:solidFill>
                  <a:schemeClr val="accent3">
                    <a:lumMod val="75000"/>
                  </a:schemeClr>
                </a:solidFill>
                <a:latin typeface="Twentieth Century"/>
                <a:ea typeface="Twentieth Century"/>
                <a:cs typeface="Twentieth Century"/>
                <a:sym typeface="Twentieth Century"/>
              </a:rPr>
              <a:t> </a:t>
            </a:r>
            <a:r>
              <a:rPr lang="en-US" sz="2000" b="0" u="none" cap="none" dirty="0">
                <a:solidFill>
                  <a:schemeClr val="dk1"/>
                </a:solidFill>
                <a:latin typeface="Twentieth Century"/>
                <a:ea typeface="Twentieth Century"/>
                <a:cs typeface="Twentieth Century"/>
                <a:sym typeface="Twentieth Century"/>
              </a:rPr>
              <a:t>ALTERNATIVELY, IABMASS, IABMNT, OR IABLOAD (ALSO PART OF APPROP) MAY BE USED </a:t>
            </a:r>
            <a:r>
              <a:rPr lang="en-US" sz="2000" b="0" i="1" u="sng" cap="none" dirty="0">
                <a:solidFill>
                  <a:schemeClr val="dk1"/>
                </a:solidFill>
                <a:latin typeface="Twentieth Century"/>
                <a:ea typeface="Twentieth Century"/>
                <a:cs typeface="Twentieth Century"/>
                <a:sym typeface="Twentieth Century"/>
              </a:rPr>
              <a:t>AFTER</a:t>
            </a:r>
            <a:r>
              <a:rPr lang="en-US" sz="2000" b="0" u="none" cap="none" dirty="0">
                <a:solidFill>
                  <a:schemeClr val="dk1"/>
                </a:solidFill>
                <a:latin typeface="Twentieth Century"/>
                <a:ea typeface="Twentieth Century"/>
                <a:cs typeface="Twentieth Century"/>
                <a:sym typeface="Twentieth Century"/>
              </a:rPr>
              <a:t> CLOSING THE FISCAL YEAR</a:t>
            </a:r>
            <a:endParaRPr dirty="0"/>
          </a:p>
        </p:txBody>
      </p:sp>
      <p:sp>
        <p:nvSpPr>
          <p:cNvPr id="200" name="Google Shape;200;p15"/>
          <p:cNvSpPr txBox="1"/>
          <p:nvPr/>
        </p:nvSpPr>
        <p:spPr>
          <a:xfrm>
            <a:off x="7885112" y="5883275"/>
            <a:ext cx="57308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t>13</a:t>
            </a:fld>
            <a:endParaRP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6"/>
          <p:cNvSpPr txBox="1">
            <a:spLocks noGrp="1"/>
          </p:cNvSpPr>
          <p:nvPr>
            <p:ph type="title"/>
          </p:nvPr>
        </p:nvSpPr>
        <p:spPr>
          <a:xfrm>
            <a:off x="685800" y="393895"/>
            <a:ext cx="7772400" cy="133673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Rounded"/>
              <a:buNone/>
            </a:pPr>
            <a:r>
              <a:rPr lang="en-US" i="0" u="none" dirty="0">
                <a:solidFill>
                  <a:schemeClr val="accent1"/>
                </a:solidFill>
                <a:ea typeface="Arial Rounded"/>
                <a:cs typeface="Arial Rounded"/>
                <a:sym typeface="Arial Rounded"/>
              </a:rPr>
              <a:t>APPROPRIATIONS</a:t>
            </a:r>
            <a:endParaRPr dirty="0">
              <a:solidFill>
                <a:schemeClr val="accent1"/>
              </a:solidFill>
            </a:endParaRPr>
          </a:p>
        </p:txBody>
      </p:sp>
      <p:sp>
        <p:nvSpPr>
          <p:cNvPr id="206" name="Google Shape;206;p16"/>
          <p:cNvSpPr txBox="1">
            <a:spLocks noGrp="1"/>
          </p:cNvSpPr>
          <p:nvPr>
            <p:ph type="body" idx="1"/>
          </p:nvPr>
        </p:nvSpPr>
        <p:spPr>
          <a:xfrm>
            <a:off x="685330" y="1730633"/>
            <a:ext cx="4083545" cy="4060568"/>
          </a:xfrm>
          <a:prstGeom prst="rect">
            <a:avLst/>
          </a:prstGeom>
          <a:noFill/>
          <a:ln>
            <a:noFill/>
          </a:ln>
        </p:spPr>
        <p:txBody>
          <a:bodyPr spcFirstLastPara="1" wrap="square" lIns="91425" tIns="45700" rIns="91425" bIns="45700" anchor="t" anchorCtr="0">
            <a:normAutofit/>
          </a:bodyPr>
          <a:lstStyle/>
          <a:p>
            <a:pPr marL="182562" lvl="0" indent="-182562" algn="l" rtl="0">
              <a:lnSpc>
                <a:spcPct val="80000"/>
              </a:lnSpc>
              <a:spcBef>
                <a:spcPts val="0"/>
              </a:spcBef>
              <a:spcAft>
                <a:spcPts val="0"/>
              </a:spcAft>
              <a:buClr>
                <a:schemeClr val="dk1"/>
              </a:buClr>
              <a:buSzPts val="2000"/>
              <a:buFont typeface="Arial"/>
              <a:buChar char="•"/>
            </a:pPr>
            <a:r>
              <a:rPr lang="en-US" sz="2000" b="0" i="0" u="none" dirty="0">
                <a:solidFill>
                  <a:schemeClr val="dk1"/>
                </a:solidFill>
                <a:latin typeface="Twentieth Century"/>
                <a:ea typeface="Twentieth Century"/>
                <a:cs typeface="Twentieth Century"/>
                <a:sym typeface="Twentieth Century"/>
              </a:rPr>
              <a:t>NYPINI…CLEARS OUT ANYTHING CURRENTLY IN THE NEXT YEAR PROPOSED FIELDS</a:t>
            </a:r>
            <a:endParaRPr dirty="0"/>
          </a:p>
          <a:p>
            <a:pPr marL="182562" lvl="0" indent="-182562" algn="l" rtl="0">
              <a:lnSpc>
                <a:spcPct val="80000"/>
              </a:lnSpc>
              <a:spcBef>
                <a:spcPts val="1000"/>
              </a:spcBef>
              <a:spcAft>
                <a:spcPts val="0"/>
              </a:spcAft>
              <a:buClr>
                <a:schemeClr val="dk1"/>
              </a:buClr>
              <a:buSzPts val="2000"/>
              <a:buFont typeface="Arial"/>
              <a:buChar char="•"/>
            </a:pPr>
            <a:r>
              <a:rPr lang="en-US" sz="2000" b="0" i="0" u="none" dirty="0">
                <a:solidFill>
                  <a:schemeClr val="dk1"/>
                </a:solidFill>
                <a:latin typeface="Twentieth Century"/>
                <a:ea typeface="Twentieth Century"/>
                <a:cs typeface="Twentieth Century"/>
                <a:sym typeface="Twentieth Century"/>
              </a:rPr>
              <a:t>NYPMASS…ALLOWS RANGES OF ACCOUNTS TO BE MASS UPDATED BASED ON THE CALCULATION METHOD CHOSEN</a:t>
            </a:r>
            <a:endParaRPr dirty="0"/>
          </a:p>
          <a:p>
            <a:pPr marL="182562" lvl="0" indent="-182562" algn="l" rtl="0">
              <a:lnSpc>
                <a:spcPct val="80000"/>
              </a:lnSpc>
              <a:spcBef>
                <a:spcPts val="1000"/>
              </a:spcBef>
              <a:spcAft>
                <a:spcPts val="0"/>
              </a:spcAft>
              <a:buClr>
                <a:schemeClr val="dk1"/>
              </a:buClr>
              <a:buSzPts val="2000"/>
              <a:buFont typeface="Arial"/>
              <a:buChar char="•"/>
            </a:pPr>
            <a:r>
              <a:rPr lang="en-US" sz="2000" b="0" i="0" u="none" dirty="0">
                <a:solidFill>
                  <a:schemeClr val="dk1"/>
                </a:solidFill>
                <a:latin typeface="Twentieth Century"/>
                <a:ea typeface="Twentieth Century"/>
                <a:cs typeface="Twentieth Century"/>
                <a:sym typeface="Twentieth Century"/>
              </a:rPr>
              <a:t>NYPMNT…ENTER NEXT YEAR PROPOSED AMOUNTS INDIVIDUALLY</a:t>
            </a:r>
            <a:endParaRPr dirty="0"/>
          </a:p>
          <a:p>
            <a:pPr marL="182562" lvl="0" indent="-182562" algn="l" rtl="0">
              <a:lnSpc>
                <a:spcPct val="80000"/>
              </a:lnSpc>
              <a:spcBef>
                <a:spcPts val="1000"/>
              </a:spcBef>
              <a:spcAft>
                <a:spcPts val="0"/>
              </a:spcAft>
              <a:buClr>
                <a:schemeClr val="dk1"/>
              </a:buClr>
              <a:buSzPts val="2000"/>
              <a:buFont typeface="Arial"/>
              <a:buChar char="•"/>
            </a:pPr>
            <a:r>
              <a:rPr lang="en-US" sz="2000" b="0" i="0" u="none" dirty="0">
                <a:solidFill>
                  <a:schemeClr val="dk1"/>
                </a:solidFill>
                <a:latin typeface="Twentieth Century"/>
                <a:ea typeface="Twentieth Century"/>
                <a:cs typeface="Twentieth Century"/>
                <a:sym typeface="Twentieth Century"/>
              </a:rPr>
              <a:t>NYPLOAD…UPLOAD NEXT YEAR PROPOSED AMOUNTS VIA A SPREADSHEET FILE</a:t>
            </a:r>
            <a:r>
              <a:rPr lang="en-US" sz="1900" b="0" i="0" u="none" dirty="0">
                <a:solidFill>
                  <a:schemeClr val="dk1"/>
                </a:solidFill>
                <a:latin typeface="Twentieth Century"/>
                <a:ea typeface="Twentieth Century"/>
                <a:cs typeface="Twentieth Century"/>
                <a:sym typeface="Twentieth Century"/>
              </a:rPr>
              <a:t> </a:t>
            </a:r>
            <a:endParaRPr dirty="0"/>
          </a:p>
        </p:txBody>
      </p:sp>
      <p:pic>
        <p:nvPicPr>
          <p:cNvPr id="207" name="Google Shape;207;p16"/>
          <p:cNvPicPr preferRelativeResize="0">
            <a:picLocks noGrp="1"/>
          </p:cNvPicPr>
          <p:nvPr>
            <p:ph type="clipArt" idx="4294967295"/>
          </p:nvPr>
        </p:nvPicPr>
        <p:blipFill rotWithShape="1">
          <a:blip r:embed="rId3">
            <a:alphaModFix/>
          </a:blip>
          <a:srcRect l="8125" t="9375" r="21873" b="26561"/>
          <a:stretch/>
        </p:blipFill>
        <p:spPr>
          <a:xfrm>
            <a:off x="4768875" y="1730632"/>
            <a:ext cx="3967162" cy="3794125"/>
          </a:xfrm>
          <a:prstGeom prst="rect">
            <a:avLst/>
          </a:prstGeom>
          <a:noFill/>
          <a:ln>
            <a:noFill/>
          </a:ln>
        </p:spPr>
      </p:pic>
      <p:sp>
        <p:nvSpPr>
          <p:cNvPr id="208" name="Google Shape;208;p16"/>
          <p:cNvSpPr txBox="1"/>
          <p:nvPr/>
        </p:nvSpPr>
        <p:spPr>
          <a:xfrm>
            <a:off x="7885112" y="5883275"/>
            <a:ext cx="57308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t>14</a:t>
            </a:fld>
            <a:endParaRPr/>
          </a:p>
        </p:txBody>
      </p:sp>
      <p:sp>
        <p:nvSpPr>
          <p:cNvPr id="209" name="Google Shape;209;p16"/>
          <p:cNvSpPr/>
          <p:nvPr/>
        </p:nvSpPr>
        <p:spPr>
          <a:xfrm>
            <a:off x="4768875" y="1961677"/>
            <a:ext cx="3505200" cy="1219200"/>
          </a:xfrm>
          <a:prstGeom prst="ellipse">
            <a:avLst/>
          </a:prstGeom>
          <a:noFill/>
          <a:ln w="12700" cap="flat" cmpd="sng">
            <a:solidFill>
              <a:schemeClr val="folHlink"/>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7"/>
          <p:cNvSpPr txBox="1">
            <a:spLocks noGrp="1"/>
          </p:cNvSpPr>
          <p:nvPr>
            <p:ph type="ctrTitle"/>
          </p:nvPr>
        </p:nvSpPr>
        <p:spPr>
          <a:xfrm>
            <a:off x="1425404" y="807793"/>
            <a:ext cx="6518275" cy="250983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800"/>
              <a:buFont typeface="Arial Rounded"/>
              <a:buNone/>
            </a:pPr>
            <a:r>
              <a:rPr lang="en-US" sz="4800" b="1" i="0" u="none" dirty="0">
                <a:solidFill>
                  <a:schemeClr val="accent3">
                    <a:lumMod val="75000"/>
                  </a:schemeClr>
                </a:solidFill>
                <a:ea typeface="Arial Rounded"/>
                <a:cs typeface="Arial Rounded"/>
                <a:sym typeface="Arial Rounded"/>
              </a:rPr>
              <a:t>MONTH-END CLOSING</a:t>
            </a:r>
            <a:endParaRPr dirty="0">
              <a:solidFill>
                <a:schemeClr val="accent3">
                  <a:lumMod val="75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8"/>
          <p:cNvSpPr txBox="1">
            <a:spLocks noGrp="1"/>
          </p:cNvSpPr>
          <p:nvPr>
            <p:ph type="title"/>
          </p:nvPr>
        </p:nvSpPr>
        <p:spPr>
          <a:xfrm>
            <a:off x="685800" y="267286"/>
            <a:ext cx="7772400" cy="148531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Rounded"/>
              <a:buNone/>
            </a:pPr>
            <a:r>
              <a:rPr lang="en-US" i="0" u="none" dirty="0">
                <a:solidFill>
                  <a:schemeClr val="accent1"/>
                </a:solidFill>
                <a:ea typeface="Arial Rounded"/>
                <a:cs typeface="Arial Rounded"/>
                <a:sym typeface="Arial Rounded"/>
              </a:rPr>
              <a:t>MONTH-END CLOSING</a:t>
            </a:r>
            <a:endParaRPr dirty="0">
              <a:solidFill>
                <a:schemeClr val="accent1"/>
              </a:solidFill>
            </a:endParaRPr>
          </a:p>
        </p:txBody>
      </p:sp>
      <p:sp>
        <p:nvSpPr>
          <p:cNvPr id="220" name="Google Shape;220;p18"/>
          <p:cNvSpPr txBox="1">
            <a:spLocks noGrp="1"/>
          </p:cNvSpPr>
          <p:nvPr>
            <p:ph type="body" idx="1"/>
          </p:nvPr>
        </p:nvSpPr>
        <p:spPr>
          <a:xfrm>
            <a:off x="795337" y="1752600"/>
            <a:ext cx="7662862" cy="4033837"/>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2400"/>
              <a:buNone/>
            </a:pPr>
            <a:r>
              <a:rPr lang="en-US" b="0" i="0" u="none" cap="none" dirty="0">
                <a:solidFill>
                  <a:schemeClr val="dk1"/>
                </a:solidFill>
                <a:latin typeface="Twentieth Century"/>
                <a:ea typeface="Twentieth Century"/>
                <a:cs typeface="Twentieth Century"/>
                <a:sym typeface="Twentieth Century"/>
              </a:rPr>
              <a:t>FOLLOW NORMAL PROCESS OF CLOSING OUT FOR THE MONTH</a:t>
            </a:r>
            <a:endParaRPr dirty="0"/>
          </a:p>
          <a:p>
            <a:pPr marL="685800" marR="0" lvl="1" indent="-182562" algn="l" rtl="0">
              <a:lnSpc>
                <a:spcPct val="100000"/>
              </a:lnSpc>
              <a:spcBef>
                <a:spcPts val="500"/>
              </a:spcBef>
              <a:spcAft>
                <a:spcPts val="0"/>
              </a:spcAft>
              <a:buClr>
                <a:schemeClr val="dk1"/>
              </a:buClr>
              <a:buSzPts val="20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AFTER ALL TRANSACTIONS HAVE BEEN ENTERED, RECONCILE USAS WITH THE BANK</a:t>
            </a:r>
            <a:endParaRPr sz="2000" dirty="0"/>
          </a:p>
          <a:p>
            <a:pPr marL="685800" marR="0" lvl="1" indent="-182562" algn="l" rtl="0">
              <a:lnSpc>
                <a:spcPct val="100000"/>
              </a:lnSpc>
              <a:spcBef>
                <a:spcPts val="500"/>
              </a:spcBef>
              <a:spcAft>
                <a:spcPts val="0"/>
              </a:spcAft>
              <a:buClr>
                <a:schemeClr val="dk1"/>
              </a:buClr>
              <a:buSzPts val="20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BALCHK TOTALS SHOULD BE IN BALANCE</a:t>
            </a:r>
            <a:endParaRPr sz="2000" dirty="0"/>
          </a:p>
          <a:p>
            <a:pPr marL="730250" marR="0" lvl="2" indent="-182562" algn="l" rtl="0">
              <a:lnSpc>
                <a:spcPct val="100000"/>
              </a:lnSpc>
              <a:spcBef>
                <a:spcPts val="500"/>
              </a:spcBef>
              <a:spcAft>
                <a:spcPts val="0"/>
              </a:spcAft>
              <a:buClr>
                <a:schemeClr val="dk1"/>
              </a:buClr>
              <a:buSzPts val="19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ENSURES ALL UNDERLYING ACCOUNTS ARE IN BALANCE WITH THE ASSOCIATED CASH ACCOUNT</a:t>
            </a:r>
            <a:endParaRPr sz="2000" dirty="0"/>
          </a:p>
          <a:p>
            <a:pPr marL="685800" marR="0" lvl="1" indent="-182562" algn="l" rtl="0">
              <a:lnSpc>
                <a:spcPct val="100000"/>
              </a:lnSpc>
              <a:spcBef>
                <a:spcPts val="500"/>
              </a:spcBef>
              <a:spcAft>
                <a:spcPts val="0"/>
              </a:spcAft>
              <a:buClr>
                <a:schemeClr val="dk1"/>
              </a:buClr>
              <a:buSzPts val="20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CURRENT ENCUMBERED FROM BALCHK SHOULD BALANCE WITH PODETL</a:t>
            </a:r>
            <a:endParaRPr sz="2000" dirty="0"/>
          </a:p>
          <a:p>
            <a:pPr marL="685800" marR="0" lvl="1" indent="-182562" algn="l" rtl="0">
              <a:lnSpc>
                <a:spcPct val="100000"/>
              </a:lnSpc>
              <a:spcBef>
                <a:spcPts val="500"/>
              </a:spcBef>
              <a:spcAft>
                <a:spcPts val="0"/>
              </a:spcAft>
              <a:buClr>
                <a:schemeClr val="dk1"/>
              </a:buClr>
              <a:buSzPts val="20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CASH RECONCILIATION FROM USAEMSEDT SHOULD BALANCE WITH FINSUMM</a:t>
            </a:r>
            <a:endParaRPr sz="2000" dirty="0"/>
          </a:p>
        </p:txBody>
      </p:sp>
      <p:sp>
        <p:nvSpPr>
          <p:cNvPr id="221" name="Google Shape;221;p18"/>
          <p:cNvSpPr txBox="1"/>
          <p:nvPr/>
        </p:nvSpPr>
        <p:spPr>
          <a:xfrm>
            <a:off x="7885112" y="5883275"/>
            <a:ext cx="57308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t>16</a:t>
            </a:fld>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9"/>
          <p:cNvSpPr txBox="1">
            <a:spLocks noGrp="1"/>
          </p:cNvSpPr>
          <p:nvPr>
            <p:ph type="title"/>
          </p:nvPr>
        </p:nvSpPr>
        <p:spPr>
          <a:xfrm>
            <a:off x="533400" y="533400"/>
            <a:ext cx="8229600" cy="990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Rounded"/>
              <a:buNone/>
            </a:pPr>
            <a:r>
              <a:rPr lang="en-US" i="0" u="none" dirty="0">
                <a:solidFill>
                  <a:schemeClr val="accent1"/>
                </a:solidFill>
                <a:ea typeface="Arial Rounded"/>
                <a:cs typeface="Arial Rounded"/>
                <a:sym typeface="Arial Rounded"/>
              </a:rPr>
              <a:t>MONTH-END CLOSING</a:t>
            </a:r>
            <a:endParaRPr dirty="0">
              <a:solidFill>
                <a:schemeClr val="accent1"/>
              </a:solidFill>
            </a:endParaRPr>
          </a:p>
        </p:txBody>
      </p:sp>
      <p:sp>
        <p:nvSpPr>
          <p:cNvPr id="227" name="Google Shape;227;p19"/>
          <p:cNvSpPr txBox="1">
            <a:spLocks noGrp="1"/>
          </p:cNvSpPr>
          <p:nvPr>
            <p:ph type="body" idx="1"/>
          </p:nvPr>
        </p:nvSpPr>
        <p:spPr>
          <a:xfrm>
            <a:off x="533400" y="1524000"/>
            <a:ext cx="7766538" cy="4800600"/>
          </a:xfrm>
          <a:prstGeom prst="rect">
            <a:avLst/>
          </a:prstGeom>
          <a:noFill/>
          <a:ln>
            <a:noFill/>
          </a:ln>
        </p:spPr>
        <p:txBody>
          <a:bodyPr spcFirstLastPara="1" wrap="square" lIns="91425" tIns="45700" rIns="91425" bIns="45700" anchor="t" anchorCtr="0">
            <a:noAutofit/>
          </a:bodyPr>
          <a:lstStyle/>
          <a:p>
            <a:pPr marL="457200" marR="0" lvl="1" indent="0" algn="l" rtl="0">
              <a:lnSpc>
                <a:spcPct val="120000"/>
              </a:lnSpc>
              <a:spcBef>
                <a:spcPts val="0"/>
              </a:spcBef>
              <a:spcAft>
                <a:spcPts val="0"/>
              </a:spcAft>
              <a:buClr>
                <a:schemeClr val="dk1"/>
              </a:buClr>
              <a:buSzPts val="1800"/>
              <a:buNone/>
            </a:pPr>
            <a:r>
              <a:rPr lang="en-US" sz="2000" b="0" i="0" u="none" strike="noStrike" cap="none" dirty="0">
                <a:solidFill>
                  <a:schemeClr val="dk1"/>
                </a:solidFill>
                <a:latin typeface="Twentieth Century"/>
                <a:ea typeface="Twentieth Century"/>
                <a:cs typeface="Twentieth Century"/>
                <a:sym typeface="Twentieth Century"/>
              </a:rPr>
              <a:t>FINSUMM NEEDS TO BALANCE WITH FINDET</a:t>
            </a:r>
            <a:endParaRPr sz="2000" dirty="0"/>
          </a:p>
          <a:p>
            <a:pPr marL="1143000" marR="0" lvl="2" indent="-228600" algn="l" rtl="0">
              <a:lnSpc>
                <a:spcPct val="120000"/>
              </a:lnSpc>
              <a:spcBef>
                <a:spcPts val="500"/>
              </a:spcBef>
              <a:spcAft>
                <a:spcPts val="0"/>
              </a:spcAft>
              <a:buClr>
                <a:schemeClr val="dk1"/>
              </a:buClr>
              <a:buSzPts val="16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FIGURES ARE COMING FROM 2 COMPLETELY DIFFERENT AREAS</a:t>
            </a:r>
            <a:endParaRPr sz="2000" dirty="0"/>
          </a:p>
          <a:p>
            <a:pPr marL="1600200" marR="0" lvl="3" indent="-228600" algn="l" rtl="0">
              <a:lnSpc>
                <a:spcPct val="120000"/>
              </a:lnSpc>
              <a:spcBef>
                <a:spcPts val="500"/>
              </a:spcBef>
              <a:spcAft>
                <a:spcPts val="0"/>
              </a:spcAft>
              <a:buClr>
                <a:schemeClr val="dk1"/>
              </a:buClr>
              <a:buSzPts val="14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FINSUMM PULLS AMOUNTS FROM THE ACCOUNT FILE</a:t>
            </a:r>
            <a:endParaRPr sz="2000" dirty="0"/>
          </a:p>
          <a:p>
            <a:pPr marL="1600200" marR="0" lvl="3" indent="-228600" algn="l" rtl="0">
              <a:lnSpc>
                <a:spcPct val="120000"/>
              </a:lnSpc>
              <a:spcBef>
                <a:spcPts val="500"/>
              </a:spcBef>
              <a:spcAft>
                <a:spcPts val="0"/>
              </a:spcAft>
              <a:buClr>
                <a:schemeClr val="dk1"/>
              </a:buClr>
              <a:buSzPts val="14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FINDET PULLS AMOUNTS FROM THE DETAILED TRANSACTION FILES</a:t>
            </a:r>
            <a:endParaRPr sz="2000" dirty="0"/>
          </a:p>
          <a:p>
            <a:pPr marL="1143000" marR="0" lvl="2" indent="-228600" algn="l" rtl="0">
              <a:lnSpc>
                <a:spcPct val="120000"/>
              </a:lnSpc>
              <a:spcBef>
                <a:spcPts val="500"/>
              </a:spcBef>
              <a:spcAft>
                <a:spcPts val="0"/>
              </a:spcAft>
              <a:buClr>
                <a:schemeClr val="dk1"/>
              </a:buClr>
              <a:buSzPts val="16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IF THE 2 DO NOT BALANCE, MEANS SOMETHING DID NOT GET COMPLETELY UPDATED DURING PROCESSING</a:t>
            </a:r>
            <a:endParaRPr sz="2000" dirty="0"/>
          </a:p>
          <a:p>
            <a:pPr marL="457200" marR="0" lvl="1" indent="0" algn="l" rtl="0">
              <a:lnSpc>
                <a:spcPct val="120000"/>
              </a:lnSpc>
              <a:spcBef>
                <a:spcPts val="500"/>
              </a:spcBef>
              <a:spcAft>
                <a:spcPts val="0"/>
              </a:spcAft>
              <a:buClr>
                <a:schemeClr val="dk1"/>
              </a:buClr>
              <a:buSzPts val="1800"/>
              <a:buNone/>
            </a:pPr>
            <a:r>
              <a:rPr lang="en-US" sz="2000" b="0" i="0" u="none" strike="noStrike" cap="none" dirty="0">
                <a:solidFill>
                  <a:schemeClr val="dk1"/>
                </a:solidFill>
                <a:latin typeface="Twentieth Century"/>
                <a:ea typeface="Twentieth Century"/>
                <a:cs typeface="Twentieth Century"/>
                <a:sym typeface="Twentieth Century"/>
              </a:rPr>
              <a:t>RUN SM2 CALC OPTION IF TRACKING SM2 FIGURES</a:t>
            </a:r>
            <a:endParaRPr sz="2000" dirty="0"/>
          </a:p>
          <a:p>
            <a:pPr marL="1143000" marR="0" lvl="2" indent="-228600" algn="l" rtl="0">
              <a:lnSpc>
                <a:spcPct val="120000"/>
              </a:lnSpc>
              <a:spcBef>
                <a:spcPts val="500"/>
              </a:spcBef>
              <a:spcAft>
                <a:spcPts val="0"/>
              </a:spcAft>
              <a:buClr>
                <a:schemeClr val="dk1"/>
              </a:buClr>
              <a:buSzPts val="16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REVIEW REPORT FOR ACCURACY</a:t>
            </a:r>
            <a:endParaRPr sz="2000" dirty="0"/>
          </a:p>
          <a:p>
            <a:pPr marL="1143000" marR="0" lvl="2" indent="-228600" algn="l" rtl="0">
              <a:lnSpc>
                <a:spcPct val="120000"/>
              </a:lnSpc>
              <a:spcBef>
                <a:spcPts val="500"/>
              </a:spcBef>
              <a:spcAft>
                <a:spcPts val="0"/>
              </a:spcAft>
              <a:buClr>
                <a:schemeClr val="dk1"/>
              </a:buClr>
              <a:buSzPts val="16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OPTIONAL – ALSO RUNS AUTOMATICALLY AS PART OF ADJUST</a:t>
            </a:r>
            <a:endParaRPr sz="2000" dirty="0"/>
          </a:p>
        </p:txBody>
      </p:sp>
      <p:sp>
        <p:nvSpPr>
          <p:cNvPr id="228" name="Google Shape;228;p19"/>
          <p:cNvSpPr txBox="1"/>
          <p:nvPr/>
        </p:nvSpPr>
        <p:spPr>
          <a:xfrm>
            <a:off x="7885112" y="5883275"/>
            <a:ext cx="57308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t>17</a:t>
            </a:fld>
            <a:endParaRPr/>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0"/>
          <p:cNvSpPr txBox="1">
            <a:spLocks noGrp="1"/>
          </p:cNvSpPr>
          <p:nvPr>
            <p:ph type="title"/>
          </p:nvPr>
        </p:nvSpPr>
        <p:spPr>
          <a:xfrm>
            <a:off x="685800" y="239152"/>
            <a:ext cx="7772400" cy="137863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Rounded"/>
              <a:buNone/>
            </a:pPr>
            <a:r>
              <a:rPr lang="en-US" i="0" u="none" dirty="0">
                <a:solidFill>
                  <a:schemeClr val="accent1"/>
                </a:solidFill>
                <a:ea typeface="Arial Rounded"/>
                <a:cs typeface="Arial Rounded"/>
                <a:sym typeface="Arial Rounded"/>
              </a:rPr>
              <a:t>MONTH-END CLOSING</a:t>
            </a:r>
            <a:endParaRPr dirty="0">
              <a:solidFill>
                <a:schemeClr val="accent1"/>
              </a:solidFill>
            </a:endParaRPr>
          </a:p>
        </p:txBody>
      </p:sp>
      <p:sp>
        <p:nvSpPr>
          <p:cNvPr id="234" name="Google Shape;234;p20"/>
          <p:cNvSpPr txBox="1">
            <a:spLocks noGrp="1"/>
          </p:cNvSpPr>
          <p:nvPr>
            <p:ph type="body" idx="1"/>
          </p:nvPr>
        </p:nvSpPr>
        <p:spPr>
          <a:xfrm>
            <a:off x="984737" y="1617786"/>
            <a:ext cx="6900375" cy="4397251"/>
          </a:xfrm>
          <a:prstGeom prst="rect">
            <a:avLst/>
          </a:prstGeom>
          <a:noFill/>
          <a:ln>
            <a:noFill/>
          </a:ln>
        </p:spPr>
        <p:txBody>
          <a:bodyPr spcFirstLastPara="1" wrap="square" lIns="91425" tIns="45700" rIns="91425" bIns="45700" anchor="t" anchorCtr="0">
            <a:normAutofit/>
          </a:bodyPr>
          <a:lstStyle/>
          <a:p>
            <a:pPr marL="685800" marR="0" lvl="1" indent="-228600" algn="l" rtl="0">
              <a:lnSpc>
                <a:spcPct val="80000"/>
              </a:lnSpc>
              <a:spcBef>
                <a:spcPts val="0"/>
              </a:spcBef>
              <a:spcAft>
                <a:spcPts val="0"/>
              </a:spcAft>
              <a:buClr>
                <a:schemeClr val="dk1"/>
              </a:buClr>
              <a:buSzPts val="24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GENERATE ANY MONTH-END REPORTS DESIRED</a:t>
            </a:r>
            <a:endParaRPr sz="2000" dirty="0"/>
          </a:p>
          <a:p>
            <a:pPr marL="685800" marR="0" lvl="1" indent="-228600" algn="l" rtl="0">
              <a:lnSpc>
                <a:spcPct val="80000"/>
              </a:lnSpc>
              <a:spcBef>
                <a:spcPts val="500"/>
              </a:spcBef>
              <a:spcAft>
                <a:spcPts val="0"/>
              </a:spcAft>
              <a:buClr>
                <a:schemeClr val="dk1"/>
              </a:buClr>
              <a:buSzPts val="24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MINIMUM REPORTS RECOMMENDED ARE:</a:t>
            </a:r>
            <a:endParaRPr sz="2000" dirty="0"/>
          </a:p>
          <a:p>
            <a:pPr marL="1143000" marR="0" lvl="2" indent="-228600" algn="l" rtl="0">
              <a:lnSpc>
                <a:spcPct val="80000"/>
              </a:lnSpc>
              <a:spcBef>
                <a:spcPts val="500"/>
              </a:spcBef>
              <a:spcAft>
                <a:spcPts val="0"/>
              </a:spcAft>
              <a:buClr>
                <a:schemeClr val="dk1"/>
              </a:buClr>
              <a:buSzPts val="20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BUDSUM, APPSUM, AND REVSUM</a:t>
            </a:r>
            <a:endParaRPr sz="2000" dirty="0"/>
          </a:p>
          <a:p>
            <a:pPr marL="1143000" marR="0" lvl="2" indent="-228600" algn="l" rtl="0">
              <a:lnSpc>
                <a:spcPct val="80000"/>
              </a:lnSpc>
              <a:spcBef>
                <a:spcPts val="500"/>
              </a:spcBef>
              <a:spcAft>
                <a:spcPts val="0"/>
              </a:spcAft>
              <a:buClr>
                <a:schemeClr val="dk1"/>
              </a:buClr>
              <a:buSzPts val="20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DETAILED PODETL</a:t>
            </a:r>
            <a:endParaRPr sz="2000" dirty="0"/>
          </a:p>
          <a:p>
            <a:pPr marL="1143000" marR="0" lvl="2" indent="-228600" algn="l" rtl="0">
              <a:lnSpc>
                <a:spcPct val="80000"/>
              </a:lnSpc>
              <a:spcBef>
                <a:spcPts val="500"/>
              </a:spcBef>
              <a:spcAft>
                <a:spcPts val="0"/>
              </a:spcAft>
              <a:buClr>
                <a:schemeClr val="dk1"/>
              </a:buClr>
              <a:buSzPts val="20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FINSUMM &amp; FINDET</a:t>
            </a:r>
            <a:endParaRPr sz="2000" dirty="0"/>
          </a:p>
          <a:p>
            <a:pPr marL="1143000" marR="0" lvl="2" indent="-228600" algn="l" rtl="0">
              <a:lnSpc>
                <a:spcPct val="80000"/>
              </a:lnSpc>
              <a:spcBef>
                <a:spcPts val="500"/>
              </a:spcBef>
              <a:spcAft>
                <a:spcPts val="0"/>
              </a:spcAft>
              <a:buClr>
                <a:schemeClr val="dk1"/>
              </a:buClr>
              <a:buSzPts val="20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RECLED</a:t>
            </a:r>
            <a:endParaRPr sz="2000" dirty="0"/>
          </a:p>
          <a:p>
            <a:pPr marL="1143000" marR="0" lvl="2" indent="-228600" algn="l" rtl="0">
              <a:lnSpc>
                <a:spcPct val="80000"/>
              </a:lnSpc>
              <a:spcBef>
                <a:spcPts val="500"/>
              </a:spcBef>
              <a:spcAft>
                <a:spcPts val="0"/>
              </a:spcAft>
              <a:buClr>
                <a:schemeClr val="dk1"/>
              </a:buClr>
              <a:buSzPts val="20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DETAILED CHEKPY</a:t>
            </a:r>
            <a:endParaRPr sz="2000" dirty="0"/>
          </a:p>
          <a:p>
            <a:pPr marL="1143000" marR="0" lvl="2" indent="-228600" algn="l" rtl="0">
              <a:lnSpc>
                <a:spcPct val="80000"/>
              </a:lnSpc>
              <a:spcBef>
                <a:spcPts val="500"/>
              </a:spcBef>
              <a:spcAft>
                <a:spcPts val="0"/>
              </a:spcAft>
              <a:buClr>
                <a:schemeClr val="dk1"/>
              </a:buClr>
              <a:buSzPts val="20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CASH RECONCILIATION (USAEMSEDT)</a:t>
            </a:r>
            <a:endParaRPr sz="2000" dirty="0"/>
          </a:p>
          <a:p>
            <a:pPr marL="685800" marR="0" lvl="1" indent="-228600" algn="l" rtl="0">
              <a:lnSpc>
                <a:spcPct val="80000"/>
              </a:lnSpc>
              <a:spcBef>
                <a:spcPts val="500"/>
              </a:spcBef>
              <a:spcAft>
                <a:spcPts val="0"/>
              </a:spcAft>
              <a:buClr>
                <a:schemeClr val="dk1"/>
              </a:buClr>
              <a:buSzPts val="24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MAY BE GENERATED VIA MONTHLYCD</a:t>
            </a:r>
            <a:endParaRPr sz="2000" dirty="0"/>
          </a:p>
          <a:p>
            <a:pPr marL="1143000" marR="0" lvl="2" indent="-228600" algn="l" rtl="0">
              <a:lnSpc>
                <a:spcPct val="80000"/>
              </a:lnSpc>
              <a:spcBef>
                <a:spcPts val="500"/>
              </a:spcBef>
              <a:spcAft>
                <a:spcPts val="0"/>
              </a:spcAft>
              <a:buClr>
                <a:schemeClr val="dk1"/>
              </a:buClr>
              <a:buSzPts val="20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GENERATES STANDARD SET OF MONTHLY REPORTS</a:t>
            </a:r>
            <a:endParaRPr sz="2000" dirty="0"/>
          </a:p>
          <a:p>
            <a:pPr marL="1143000" marR="0" lvl="2" indent="-228600" algn="l" rtl="0">
              <a:lnSpc>
                <a:spcPct val="80000"/>
              </a:lnSpc>
              <a:spcBef>
                <a:spcPts val="500"/>
              </a:spcBef>
              <a:spcAft>
                <a:spcPts val="0"/>
              </a:spcAft>
              <a:buClr>
                <a:schemeClr val="dk1"/>
              </a:buClr>
              <a:buSzPts val="20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CAN BE MADE AVAILABLE VIA SECURE WEB SITE</a:t>
            </a:r>
            <a:endParaRPr sz="2000" dirty="0"/>
          </a:p>
          <a:p>
            <a:pPr marL="1143000" marR="0" lvl="2" indent="-228600" algn="l" rtl="0">
              <a:lnSpc>
                <a:spcPct val="80000"/>
              </a:lnSpc>
              <a:spcBef>
                <a:spcPts val="500"/>
              </a:spcBef>
              <a:spcAft>
                <a:spcPts val="0"/>
              </a:spcAft>
              <a:buClr>
                <a:schemeClr val="dk1"/>
              </a:buClr>
              <a:buSzPts val="20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CAN BE ARCHIVED TO CDROM</a:t>
            </a:r>
            <a:endParaRPr sz="2000" dirty="0"/>
          </a:p>
          <a:p>
            <a:pPr marL="228600" marR="0" lvl="0" indent="-101600" algn="l" rtl="0">
              <a:lnSpc>
                <a:spcPct val="120000"/>
              </a:lnSpc>
              <a:spcBef>
                <a:spcPts val="1000"/>
              </a:spcBef>
              <a:spcAft>
                <a:spcPts val="0"/>
              </a:spcAft>
              <a:buClr>
                <a:schemeClr val="dk1"/>
              </a:buClr>
              <a:buSzPts val="2000"/>
              <a:buFont typeface="Arial"/>
              <a:buNone/>
            </a:pPr>
            <a:endParaRPr sz="2000" b="0" i="0" u="none" strike="noStrike" cap="none" dirty="0">
              <a:solidFill>
                <a:schemeClr val="dk1"/>
              </a:solidFill>
              <a:latin typeface="Twentieth Century"/>
              <a:ea typeface="Twentieth Century"/>
              <a:cs typeface="Twentieth Century"/>
              <a:sym typeface="Twentieth Century"/>
            </a:endParaRPr>
          </a:p>
        </p:txBody>
      </p:sp>
      <p:sp>
        <p:nvSpPr>
          <p:cNvPr id="235" name="Google Shape;235;p20"/>
          <p:cNvSpPr txBox="1"/>
          <p:nvPr/>
        </p:nvSpPr>
        <p:spPr>
          <a:xfrm>
            <a:off x="7885112" y="5883275"/>
            <a:ext cx="57308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t>18</a:t>
            </a:fld>
            <a:endParaRPr/>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1"/>
          <p:cNvSpPr txBox="1">
            <a:spLocks noGrp="1"/>
          </p:cNvSpPr>
          <p:nvPr>
            <p:ph type="ctrTitle"/>
          </p:nvPr>
        </p:nvSpPr>
        <p:spPr>
          <a:xfrm>
            <a:off x="1312862" y="1321192"/>
            <a:ext cx="6518275" cy="210780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800"/>
              <a:buFont typeface="Arial Rounded"/>
              <a:buNone/>
            </a:pPr>
            <a:r>
              <a:rPr lang="en-US" sz="4800" b="1" i="0" u="none" dirty="0">
                <a:solidFill>
                  <a:schemeClr val="accent3">
                    <a:lumMod val="75000"/>
                  </a:schemeClr>
                </a:solidFill>
                <a:ea typeface="Arial Rounded"/>
                <a:cs typeface="Arial Rounded"/>
                <a:sym typeface="Arial Rounded"/>
              </a:rPr>
              <a:t>FISCAL </a:t>
            </a:r>
            <a:r>
              <a:rPr lang="en-US" sz="4800" b="1" u="none" dirty="0">
                <a:solidFill>
                  <a:schemeClr val="accent3">
                    <a:lumMod val="75000"/>
                  </a:schemeClr>
                </a:solidFill>
                <a:ea typeface="Arial Rounded"/>
                <a:cs typeface="Arial Rounded"/>
                <a:sym typeface="Arial Rounded"/>
              </a:rPr>
              <a:t>YEAR-END CLOSING</a:t>
            </a:r>
            <a:endParaRPr dirty="0">
              <a:solidFill>
                <a:schemeClr val="accent3">
                  <a:lumMod val="7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
          <p:cNvSpPr txBox="1">
            <a:spLocks noGrp="1"/>
          </p:cNvSpPr>
          <p:nvPr>
            <p:ph type="title"/>
          </p:nvPr>
        </p:nvSpPr>
        <p:spPr>
          <a:xfrm>
            <a:off x="685800" y="619125"/>
            <a:ext cx="7772400" cy="159543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Rounded"/>
              <a:buNone/>
            </a:pPr>
            <a:r>
              <a:rPr lang="en-US" i="0" u="none" dirty="0">
                <a:solidFill>
                  <a:schemeClr val="accent1"/>
                </a:solidFill>
                <a:ea typeface="Arial Rounded"/>
                <a:cs typeface="Arial Rounded"/>
                <a:sym typeface="Arial Rounded"/>
              </a:rPr>
              <a:t>PRE-CLOSING PROCEDURES</a:t>
            </a:r>
            <a:endParaRPr dirty="0">
              <a:solidFill>
                <a:schemeClr val="accent1"/>
              </a:solidFill>
            </a:endParaRPr>
          </a:p>
        </p:txBody>
      </p:sp>
      <p:sp>
        <p:nvSpPr>
          <p:cNvPr id="105" name="Google Shape;105;p4"/>
          <p:cNvSpPr txBox="1">
            <a:spLocks noGrp="1"/>
          </p:cNvSpPr>
          <p:nvPr>
            <p:ph type="body" idx="1"/>
          </p:nvPr>
        </p:nvSpPr>
        <p:spPr>
          <a:xfrm>
            <a:off x="1798906" y="1716881"/>
            <a:ext cx="5546188" cy="3424237"/>
          </a:xfrm>
          <a:prstGeom prst="rect">
            <a:avLst/>
          </a:prstGeom>
          <a:noFill/>
          <a:ln>
            <a:noFill/>
          </a:ln>
        </p:spPr>
        <p:txBody>
          <a:bodyPr spcFirstLastPara="1" wrap="square" lIns="91425" tIns="45700" rIns="91425" bIns="45700" anchor="t" anchorCtr="0">
            <a:normAutofit/>
          </a:bodyPr>
          <a:lstStyle/>
          <a:p>
            <a:pPr marL="228600" marR="0" lvl="0" indent="-101600" algn="l" rtl="0">
              <a:lnSpc>
                <a:spcPct val="120000"/>
              </a:lnSpc>
              <a:spcBef>
                <a:spcPts val="0"/>
              </a:spcBef>
              <a:spcAft>
                <a:spcPts val="0"/>
              </a:spcAft>
              <a:buClr>
                <a:schemeClr val="dk1"/>
              </a:buClr>
              <a:buSzPts val="2000"/>
              <a:buFont typeface="Arial"/>
              <a:buNone/>
            </a:pPr>
            <a:endParaRPr sz="2000" b="0" i="0" u="none" cap="none" dirty="0">
              <a:solidFill>
                <a:schemeClr val="dk1"/>
              </a:solidFill>
              <a:latin typeface="Twentieth Century"/>
              <a:ea typeface="Twentieth Century"/>
              <a:cs typeface="Twentieth Century"/>
              <a:sym typeface="Twentieth Century"/>
            </a:endParaRPr>
          </a:p>
          <a:p>
            <a:pPr marL="228600" marR="0" lvl="0" indent="-101600" algn="l" rtl="0">
              <a:lnSpc>
                <a:spcPct val="120000"/>
              </a:lnSpc>
              <a:spcBef>
                <a:spcPts val="1000"/>
              </a:spcBef>
              <a:spcAft>
                <a:spcPts val="0"/>
              </a:spcAft>
              <a:buClr>
                <a:schemeClr val="dk1"/>
              </a:buClr>
              <a:buSzPts val="2000"/>
              <a:buFont typeface="Arial"/>
              <a:buNone/>
            </a:pPr>
            <a:endParaRPr sz="2000" b="0" i="0" u="none" cap="none" dirty="0">
              <a:solidFill>
                <a:schemeClr val="dk1"/>
              </a:solidFill>
              <a:latin typeface="Twentieth Century"/>
              <a:ea typeface="Twentieth Century"/>
              <a:cs typeface="Twentieth Century"/>
              <a:sym typeface="Twentieth Century"/>
            </a:endParaRPr>
          </a:p>
          <a:p>
            <a:pPr marL="228600" marR="0" lvl="0" indent="-228600" algn="ctr" rtl="0">
              <a:lnSpc>
                <a:spcPct val="120000"/>
              </a:lnSpc>
              <a:spcBef>
                <a:spcPts val="1000"/>
              </a:spcBef>
              <a:spcAft>
                <a:spcPts val="0"/>
              </a:spcAft>
              <a:buClr>
                <a:schemeClr val="dk1"/>
              </a:buClr>
              <a:buSzPts val="2000"/>
              <a:buFont typeface="Arial"/>
              <a:buNone/>
            </a:pPr>
            <a:r>
              <a:rPr lang="en-US" sz="2000" b="0" i="0" u="none" cap="small" dirty="0">
                <a:solidFill>
                  <a:schemeClr val="dk1"/>
                </a:solidFill>
                <a:latin typeface="Twentieth Century"/>
                <a:ea typeface="Twentieth Century"/>
                <a:cs typeface="Twentieth Century"/>
                <a:sym typeface="Twentieth Century"/>
              </a:rPr>
              <a:t>THE FOLLOWING STEPS MUST BE COMPLETED PRIOR TO CLOSING FOR FISCAL YEAR-END.</a:t>
            </a:r>
            <a:endParaRPr cap="small" dirty="0"/>
          </a:p>
        </p:txBody>
      </p:sp>
      <p:sp>
        <p:nvSpPr>
          <p:cNvPr id="106" name="Google Shape;106;p4"/>
          <p:cNvSpPr txBox="1"/>
          <p:nvPr/>
        </p:nvSpPr>
        <p:spPr>
          <a:xfrm>
            <a:off x="7885112" y="5883275"/>
            <a:ext cx="57308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t>2</a:t>
            </a:fld>
            <a:endParaRPr/>
          </a:p>
        </p:txBody>
      </p: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2"/>
          <p:cNvSpPr txBox="1">
            <a:spLocks noGrp="1"/>
          </p:cNvSpPr>
          <p:nvPr>
            <p:ph type="title"/>
          </p:nvPr>
        </p:nvSpPr>
        <p:spPr>
          <a:xfrm>
            <a:off x="685800" y="619125"/>
            <a:ext cx="7772400" cy="159543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Rounded"/>
              <a:buNone/>
            </a:pPr>
            <a:r>
              <a:rPr lang="en-US" i="0" u="none" dirty="0">
                <a:solidFill>
                  <a:schemeClr val="accent1"/>
                </a:solidFill>
                <a:ea typeface="Arial Rounded"/>
                <a:cs typeface="Arial Rounded"/>
                <a:sym typeface="Arial Rounded"/>
              </a:rPr>
              <a:t>FISCAL YEAR-END CLOSING</a:t>
            </a:r>
            <a:endParaRPr dirty="0">
              <a:solidFill>
                <a:schemeClr val="accent1"/>
              </a:solidFill>
            </a:endParaRPr>
          </a:p>
        </p:txBody>
      </p:sp>
      <p:sp>
        <p:nvSpPr>
          <p:cNvPr id="246" name="Google Shape;246;p22"/>
          <p:cNvSpPr txBox="1">
            <a:spLocks noGrp="1"/>
          </p:cNvSpPr>
          <p:nvPr>
            <p:ph type="body" idx="1"/>
          </p:nvPr>
        </p:nvSpPr>
        <p:spPr>
          <a:xfrm>
            <a:off x="858129" y="2117726"/>
            <a:ext cx="7329268" cy="326956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000"/>
              <a:buNone/>
            </a:pPr>
            <a:r>
              <a:rPr lang="en-US" b="0" i="0" u="none" cap="none" dirty="0">
                <a:solidFill>
                  <a:schemeClr val="dk1"/>
                </a:solidFill>
                <a:latin typeface="Twentieth Century"/>
                <a:ea typeface="Twentieth Century"/>
                <a:cs typeface="Twentieth Century"/>
                <a:sym typeface="Twentieth Century"/>
              </a:rPr>
              <a:t>COMPLETE </a:t>
            </a:r>
            <a:r>
              <a:rPr lang="en-US" dirty="0"/>
              <a:t>THE </a:t>
            </a:r>
            <a:r>
              <a:rPr lang="en-US" b="0" i="0" u="none" cap="none" dirty="0">
                <a:solidFill>
                  <a:schemeClr val="dk1"/>
                </a:solidFill>
                <a:latin typeface="Twentieth Century"/>
                <a:ea typeface="Twentieth Century"/>
                <a:cs typeface="Twentieth Century"/>
                <a:sym typeface="Twentieth Century"/>
              </a:rPr>
              <a:t>REST OF </a:t>
            </a:r>
            <a:r>
              <a:rPr lang="en-US" dirty="0"/>
              <a:t>THE </a:t>
            </a:r>
            <a:r>
              <a:rPr lang="en-US" b="0" i="0" u="none" cap="none" dirty="0">
                <a:solidFill>
                  <a:schemeClr val="dk1"/>
                </a:solidFill>
                <a:latin typeface="Twentieth Century"/>
                <a:ea typeface="Twentieth Century"/>
                <a:cs typeface="Twentieth Century"/>
                <a:sym typeface="Twentieth Century"/>
              </a:rPr>
              <a:t>USAEMSEDT OPTIONS</a:t>
            </a:r>
            <a:endParaRPr dirty="0"/>
          </a:p>
          <a:p>
            <a:pPr marL="685800" marR="0" lvl="1" indent="-228600" algn="l" rtl="0">
              <a:lnSpc>
                <a:spcPct val="90000"/>
              </a:lnSpc>
              <a:spcBef>
                <a:spcPts val="500"/>
              </a:spcBef>
              <a:spcAft>
                <a:spcPts val="0"/>
              </a:spcAft>
              <a:buClr>
                <a:schemeClr val="dk1"/>
              </a:buClr>
              <a:buSzPts val="18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EACH OPTION MUST AT LEAST BE ENTERED AND EXITED EVEN IF THERE IS NOTHING TO ENTER</a:t>
            </a:r>
            <a:endParaRPr sz="2000" dirty="0"/>
          </a:p>
          <a:p>
            <a:pPr marL="685800" marR="0" lvl="1" indent="-228600" algn="l" rtl="0">
              <a:lnSpc>
                <a:spcPct val="90000"/>
              </a:lnSpc>
              <a:spcBef>
                <a:spcPts val="500"/>
              </a:spcBef>
              <a:spcAft>
                <a:spcPts val="0"/>
              </a:spcAft>
              <a:buClr>
                <a:schemeClr val="dk1"/>
              </a:buClr>
              <a:buSzPts val="18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EACH DATA ENTRY OPTION HAS THE ABILITY TO GENERATE A REPORT </a:t>
            </a:r>
            <a:endParaRPr sz="2000" dirty="0"/>
          </a:p>
          <a:p>
            <a:pPr marL="1143000" marR="0" lvl="2" indent="-228600" algn="l" rtl="0">
              <a:lnSpc>
                <a:spcPct val="90000"/>
              </a:lnSpc>
              <a:spcBef>
                <a:spcPts val="500"/>
              </a:spcBef>
              <a:spcAft>
                <a:spcPts val="0"/>
              </a:spcAft>
              <a:buClr>
                <a:schemeClr val="dk1"/>
              </a:buClr>
              <a:buSzPts val="16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CAN BE VERY USEFUL TO GENERATE THE REPORT TO SEE WHAT HAS BEEN CARRIED OVER FROM THE PRIOR YEAR FOR EACH OPTION</a:t>
            </a:r>
            <a:endParaRPr sz="2000" dirty="0"/>
          </a:p>
        </p:txBody>
      </p:sp>
      <p:sp>
        <p:nvSpPr>
          <p:cNvPr id="247" name="Google Shape;247;p22"/>
          <p:cNvSpPr txBox="1"/>
          <p:nvPr/>
        </p:nvSpPr>
        <p:spPr>
          <a:xfrm>
            <a:off x="7885112" y="5883275"/>
            <a:ext cx="57308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t>20</a:t>
            </a:fld>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3"/>
          <p:cNvSpPr txBox="1">
            <a:spLocks noGrp="1"/>
          </p:cNvSpPr>
          <p:nvPr>
            <p:ph type="title"/>
          </p:nvPr>
        </p:nvSpPr>
        <p:spPr>
          <a:xfrm>
            <a:off x="685800" y="417734"/>
            <a:ext cx="7772400" cy="159543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Rounded"/>
              <a:buNone/>
            </a:pPr>
            <a:r>
              <a:rPr lang="en-US" i="0" u="none" dirty="0">
                <a:solidFill>
                  <a:schemeClr val="accent1"/>
                </a:solidFill>
                <a:ea typeface="Arial Rounded"/>
                <a:cs typeface="Arial Rounded"/>
                <a:sym typeface="Arial Rounded"/>
              </a:rPr>
              <a:t>USAEMSEDT PROCESSING</a:t>
            </a:r>
            <a:endParaRPr dirty="0">
              <a:solidFill>
                <a:schemeClr val="accent1"/>
              </a:solidFill>
            </a:endParaRPr>
          </a:p>
        </p:txBody>
      </p:sp>
      <p:cxnSp>
        <p:nvCxnSpPr>
          <p:cNvPr id="253" name="Google Shape;253;p23"/>
          <p:cNvCxnSpPr/>
          <p:nvPr/>
        </p:nvCxnSpPr>
        <p:spPr>
          <a:xfrm>
            <a:off x="5029200" y="4343400"/>
            <a:ext cx="152400" cy="0"/>
          </a:xfrm>
          <a:prstGeom prst="straightConnector1">
            <a:avLst/>
          </a:prstGeom>
          <a:noFill/>
          <a:ln w="9525" cap="flat" cmpd="sng">
            <a:solidFill>
              <a:schemeClr val="dk1"/>
            </a:solidFill>
            <a:prstDash val="solid"/>
            <a:miter lim="800000"/>
            <a:headEnd type="none" w="med" len="med"/>
            <a:tailEnd type="none" w="med" len="med"/>
          </a:ln>
        </p:spPr>
      </p:cxnSp>
      <p:sp>
        <p:nvSpPr>
          <p:cNvPr id="254" name="Google Shape;254;p23"/>
          <p:cNvSpPr txBox="1"/>
          <p:nvPr/>
        </p:nvSpPr>
        <p:spPr>
          <a:xfrm>
            <a:off x="2066779" y="1856936"/>
            <a:ext cx="5445369" cy="3785611"/>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Times New Roman"/>
              <a:buNone/>
            </a:pPr>
            <a:r>
              <a:rPr lang="en-US" sz="2000" b="0" i="0" u="none" dirty="0">
                <a:solidFill>
                  <a:schemeClr val="dk1"/>
                </a:solidFill>
                <a:latin typeface="Times New Roman" panose="02020603050405020304" pitchFamily="18" charset="0"/>
                <a:ea typeface="Times New Roman"/>
                <a:cs typeface="Times New Roman" panose="02020603050405020304" pitchFamily="18" charset="0"/>
                <a:sym typeface="Times New Roman"/>
              </a:rPr>
              <a:t>*** Main Menu ***</a:t>
            </a:r>
            <a:endParaRPr sz="2000" dirty="0">
              <a:latin typeface="Times New Roman" panose="02020603050405020304" pitchFamily="18" charset="0"/>
              <a:cs typeface="Times New Roman" panose="02020603050405020304" pitchFamily="18" charset="0"/>
            </a:endParaRPr>
          </a:p>
          <a:p>
            <a:pPr marL="0" marR="0" lvl="0" indent="0" algn="l" rtl="0">
              <a:lnSpc>
                <a:spcPct val="100000"/>
              </a:lnSpc>
              <a:spcBef>
                <a:spcPts val="0"/>
              </a:spcBef>
              <a:spcAft>
                <a:spcPts val="0"/>
              </a:spcAft>
              <a:buClr>
                <a:schemeClr val="dk1"/>
              </a:buClr>
              <a:buSzPts val="2400"/>
              <a:buFont typeface="Times New Roman"/>
              <a:buNone/>
            </a:pPr>
            <a:endParaRPr sz="2000" b="0" i="0" u="none"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marR="0" lvl="0" indent="0" algn="l" rtl="0">
              <a:lnSpc>
                <a:spcPct val="100000"/>
              </a:lnSpc>
              <a:spcBef>
                <a:spcPts val="0"/>
              </a:spcBef>
              <a:spcAft>
                <a:spcPts val="0"/>
              </a:spcAft>
              <a:buClr>
                <a:schemeClr val="dk1"/>
              </a:buClr>
              <a:buSzPts val="2400"/>
              <a:buFont typeface="Times New Roman"/>
              <a:buNone/>
            </a:pPr>
            <a:r>
              <a:rPr lang="en-US" sz="2000" b="0" i="0" u="none" dirty="0">
                <a:solidFill>
                  <a:schemeClr val="dk1"/>
                </a:solidFill>
                <a:latin typeface="Times New Roman" panose="02020603050405020304" pitchFamily="18" charset="0"/>
                <a:ea typeface="Times New Roman"/>
                <a:cs typeface="Times New Roman" panose="02020603050405020304" pitchFamily="18" charset="0"/>
                <a:sym typeface="Times New Roman"/>
              </a:rPr>
              <a:t>     1 - Cash Reconciliation</a:t>
            </a:r>
            <a:endParaRPr sz="2000" dirty="0">
              <a:latin typeface="Times New Roman" panose="02020603050405020304" pitchFamily="18" charset="0"/>
              <a:cs typeface="Times New Roman" panose="02020603050405020304" pitchFamily="18" charset="0"/>
            </a:endParaRPr>
          </a:p>
          <a:p>
            <a:pPr marL="0" marR="0" lvl="0" indent="0" algn="l" rtl="0">
              <a:lnSpc>
                <a:spcPct val="100000"/>
              </a:lnSpc>
              <a:spcBef>
                <a:spcPts val="0"/>
              </a:spcBef>
              <a:spcAft>
                <a:spcPts val="0"/>
              </a:spcAft>
              <a:buClr>
                <a:schemeClr val="dk1"/>
              </a:buClr>
              <a:buSzPts val="2400"/>
              <a:buFont typeface="Times New Roman"/>
              <a:buNone/>
            </a:pPr>
            <a:r>
              <a:rPr lang="en-US" sz="2000" b="0" i="0" u="none" dirty="0">
                <a:solidFill>
                  <a:schemeClr val="dk1"/>
                </a:solidFill>
                <a:latin typeface="Times New Roman" panose="02020603050405020304" pitchFamily="18" charset="0"/>
                <a:ea typeface="Times New Roman"/>
                <a:cs typeface="Times New Roman" panose="02020603050405020304" pitchFamily="18" charset="0"/>
                <a:sym typeface="Times New Roman"/>
              </a:rPr>
              <a:t>     2 - Federal Assistance Programs - Summary</a:t>
            </a:r>
            <a:endParaRPr sz="2000" dirty="0">
              <a:latin typeface="Times New Roman" panose="02020603050405020304" pitchFamily="18" charset="0"/>
              <a:cs typeface="Times New Roman" panose="02020603050405020304" pitchFamily="18" charset="0"/>
            </a:endParaRPr>
          </a:p>
          <a:p>
            <a:pPr marL="0" marR="0" lvl="0" indent="0" algn="l" rtl="0">
              <a:lnSpc>
                <a:spcPct val="100000"/>
              </a:lnSpc>
              <a:spcBef>
                <a:spcPts val="0"/>
              </a:spcBef>
              <a:spcAft>
                <a:spcPts val="0"/>
              </a:spcAft>
              <a:buClr>
                <a:schemeClr val="dk1"/>
              </a:buClr>
              <a:buSzPts val="2400"/>
              <a:buFont typeface="Times New Roman"/>
              <a:buNone/>
            </a:pPr>
            <a:r>
              <a:rPr lang="en-US" sz="2000" b="0" i="0" u="none" dirty="0">
                <a:solidFill>
                  <a:schemeClr val="dk1"/>
                </a:solidFill>
                <a:latin typeface="Times New Roman" panose="02020603050405020304" pitchFamily="18" charset="0"/>
                <a:ea typeface="Times New Roman"/>
                <a:cs typeface="Times New Roman" panose="02020603050405020304" pitchFamily="18" charset="0"/>
                <a:sym typeface="Times New Roman"/>
              </a:rPr>
              <a:t>     3 - Federal Assistance Programs - Detail</a:t>
            </a:r>
            <a:endParaRPr sz="2000" dirty="0">
              <a:latin typeface="Times New Roman" panose="02020603050405020304" pitchFamily="18" charset="0"/>
              <a:cs typeface="Times New Roman" panose="02020603050405020304" pitchFamily="18" charset="0"/>
            </a:endParaRPr>
          </a:p>
          <a:p>
            <a:pPr marL="0" marR="0" lvl="0" indent="0" algn="l" rtl="0">
              <a:lnSpc>
                <a:spcPct val="100000"/>
              </a:lnSpc>
              <a:spcBef>
                <a:spcPts val="0"/>
              </a:spcBef>
              <a:spcAft>
                <a:spcPts val="0"/>
              </a:spcAft>
              <a:buClr>
                <a:schemeClr val="dk1"/>
              </a:buClr>
              <a:buSzPts val="2400"/>
              <a:buFont typeface="Times New Roman"/>
              <a:buNone/>
            </a:pPr>
            <a:r>
              <a:rPr lang="en-US" sz="2000" b="0" i="0" u="none" dirty="0">
                <a:solidFill>
                  <a:schemeClr val="dk1"/>
                </a:solidFill>
                <a:latin typeface="Times New Roman" panose="02020603050405020304" pitchFamily="18" charset="0"/>
                <a:ea typeface="Times New Roman"/>
                <a:cs typeface="Times New Roman" panose="02020603050405020304" pitchFamily="18" charset="0"/>
                <a:sym typeface="Times New Roman"/>
              </a:rPr>
              <a:t>     4 - Civil Proceedings</a:t>
            </a:r>
            <a:endParaRPr sz="2000" dirty="0">
              <a:latin typeface="Times New Roman" panose="02020603050405020304" pitchFamily="18" charset="0"/>
              <a:cs typeface="Times New Roman" panose="02020603050405020304" pitchFamily="18" charset="0"/>
            </a:endParaRPr>
          </a:p>
          <a:p>
            <a:pPr marL="0" marR="0" lvl="0" indent="0" algn="l" rtl="0">
              <a:lnSpc>
                <a:spcPct val="100000"/>
              </a:lnSpc>
              <a:spcBef>
                <a:spcPts val="0"/>
              </a:spcBef>
              <a:spcAft>
                <a:spcPts val="0"/>
              </a:spcAft>
              <a:buClr>
                <a:schemeClr val="dk1"/>
              </a:buClr>
              <a:buSzPts val="2400"/>
              <a:buFont typeface="Times New Roman"/>
              <a:buNone/>
            </a:pPr>
            <a:r>
              <a:rPr lang="en-US" sz="2000" b="0" i="0" u="none" dirty="0">
                <a:solidFill>
                  <a:schemeClr val="dk1"/>
                </a:solidFill>
                <a:latin typeface="Times New Roman" panose="02020603050405020304" pitchFamily="18" charset="0"/>
                <a:ea typeface="Times New Roman"/>
                <a:cs typeface="Times New Roman" panose="02020603050405020304" pitchFamily="18" charset="0"/>
                <a:sym typeface="Times New Roman"/>
              </a:rPr>
              <a:t>     5 - Exit Program</a:t>
            </a:r>
            <a:endParaRPr sz="2000" dirty="0">
              <a:latin typeface="Times New Roman" panose="02020603050405020304" pitchFamily="18" charset="0"/>
              <a:cs typeface="Times New Roman" panose="02020603050405020304" pitchFamily="18" charset="0"/>
            </a:endParaRPr>
          </a:p>
          <a:p>
            <a:pPr marL="0" marR="0" lvl="0" indent="0" algn="l" rtl="0">
              <a:lnSpc>
                <a:spcPct val="100000"/>
              </a:lnSpc>
              <a:spcBef>
                <a:spcPts val="0"/>
              </a:spcBef>
              <a:spcAft>
                <a:spcPts val="0"/>
              </a:spcAft>
              <a:buClr>
                <a:schemeClr val="dk1"/>
              </a:buClr>
              <a:buSzPts val="2400"/>
              <a:buFont typeface="Times New Roman"/>
              <a:buNone/>
            </a:pPr>
            <a:endParaRPr sz="2000" b="0" i="0" u="none"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marR="0" lvl="0" indent="0" algn="l" rtl="0">
              <a:lnSpc>
                <a:spcPct val="100000"/>
              </a:lnSpc>
              <a:spcBef>
                <a:spcPts val="0"/>
              </a:spcBef>
              <a:spcAft>
                <a:spcPts val="0"/>
              </a:spcAft>
              <a:buClr>
                <a:schemeClr val="dk1"/>
              </a:buClr>
              <a:buSzPts val="2400"/>
              <a:buFont typeface="Times New Roman"/>
              <a:buNone/>
            </a:pPr>
            <a:r>
              <a:rPr lang="en-US" sz="2000" b="0" i="0" u="none" dirty="0">
                <a:solidFill>
                  <a:schemeClr val="dk1"/>
                </a:solidFill>
                <a:latin typeface="Times New Roman" panose="02020603050405020304" pitchFamily="18" charset="0"/>
                <a:ea typeface="Times New Roman"/>
                <a:cs typeface="Times New Roman" panose="02020603050405020304" pitchFamily="18" charset="0"/>
                <a:sym typeface="Times New Roman"/>
              </a:rPr>
              <a:t>***System Manager Only***</a:t>
            </a:r>
            <a:endParaRPr sz="2000" dirty="0">
              <a:latin typeface="Times New Roman" panose="02020603050405020304" pitchFamily="18" charset="0"/>
              <a:cs typeface="Times New Roman" panose="02020603050405020304" pitchFamily="18" charset="0"/>
            </a:endParaRPr>
          </a:p>
          <a:p>
            <a:pPr marL="0" marR="0" lvl="0" indent="0" algn="l" rtl="0">
              <a:lnSpc>
                <a:spcPct val="100000"/>
              </a:lnSpc>
              <a:spcBef>
                <a:spcPts val="0"/>
              </a:spcBef>
              <a:spcAft>
                <a:spcPts val="0"/>
              </a:spcAft>
              <a:buClr>
                <a:schemeClr val="dk1"/>
              </a:buClr>
              <a:buSzPts val="2400"/>
              <a:buFont typeface="Times New Roman"/>
              <a:buNone/>
            </a:pPr>
            <a:r>
              <a:rPr lang="en-US" sz="2000" b="0" i="0" u="none" dirty="0">
                <a:solidFill>
                  <a:schemeClr val="dk1"/>
                </a:solidFill>
                <a:latin typeface="Times New Roman" panose="02020603050405020304" pitchFamily="18" charset="0"/>
                <a:ea typeface="Times New Roman"/>
                <a:cs typeface="Times New Roman" panose="02020603050405020304" pitchFamily="18" charset="0"/>
                <a:sym typeface="Times New Roman"/>
              </a:rPr>
              <a:t>     6 - Change flags</a:t>
            </a:r>
            <a:endParaRPr sz="2000" dirty="0">
              <a:latin typeface="Times New Roman" panose="02020603050405020304" pitchFamily="18" charset="0"/>
              <a:cs typeface="Times New Roman" panose="02020603050405020304" pitchFamily="18" charset="0"/>
            </a:endParaRPr>
          </a:p>
          <a:p>
            <a:pPr marL="0" marR="0" lvl="0" indent="0" algn="l" rtl="0">
              <a:lnSpc>
                <a:spcPct val="100000"/>
              </a:lnSpc>
              <a:spcBef>
                <a:spcPts val="0"/>
              </a:spcBef>
              <a:spcAft>
                <a:spcPts val="0"/>
              </a:spcAft>
              <a:buClr>
                <a:schemeClr val="dk1"/>
              </a:buClr>
              <a:buSzPts val="2400"/>
              <a:buFont typeface="Times New Roman"/>
              <a:buNone/>
            </a:pPr>
            <a:endParaRPr sz="2000" b="0" i="0" u="none"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marR="0" lvl="0" indent="0" algn="l" rtl="0">
              <a:lnSpc>
                <a:spcPct val="100000"/>
              </a:lnSpc>
              <a:spcBef>
                <a:spcPts val="0"/>
              </a:spcBef>
              <a:spcAft>
                <a:spcPts val="0"/>
              </a:spcAft>
              <a:buClr>
                <a:schemeClr val="dk1"/>
              </a:buClr>
              <a:buSzPts val="2400"/>
              <a:buFont typeface="Times New Roman"/>
              <a:buNone/>
            </a:pPr>
            <a:r>
              <a:rPr lang="en-US" sz="2000" b="0" i="0" u="none" dirty="0">
                <a:solidFill>
                  <a:schemeClr val="dk1"/>
                </a:solidFill>
                <a:latin typeface="Times New Roman" panose="02020603050405020304" pitchFamily="18" charset="0"/>
                <a:ea typeface="Times New Roman"/>
                <a:cs typeface="Times New Roman" panose="02020603050405020304" pitchFamily="18" charset="0"/>
                <a:sym typeface="Times New Roman"/>
              </a:rPr>
              <a:t>Enter option &lt; 5&gt;: _</a:t>
            </a:r>
            <a:endParaRPr sz="2000" dirty="0">
              <a:latin typeface="Times New Roman" panose="02020603050405020304" pitchFamily="18" charset="0"/>
              <a:cs typeface="Times New Roman" panose="02020603050405020304" pitchFamily="18" charset="0"/>
            </a:endParaRPr>
          </a:p>
        </p:txBody>
      </p:sp>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4"/>
          <p:cNvSpPr txBox="1">
            <a:spLocks noGrp="1"/>
          </p:cNvSpPr>
          <p:nvPr>
            <p:ph type="title"/>
          </p:nvPr>
        </p:nvSpPr>
        <p:spPr>
          <a:xfrm>
            <a:off x="685800" y="619125"/>
            <a:ext cx="7772400" cy="159543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Rounded"/>
              <a:buNone/>
            </a:pPr>
            <a:r>
              <a:rPr lang="en-US" i="0" u="none" dirty="0">
                <a:solidFill>
                  <a:schemeClr val="accent1"/>
                </a:solidFill>
                <a:ea typeface="Arial Rounded"/>
                <a:cs typeface="Arial Rounded"/>
                <a:sym typeface="Arial Rounded"/>
              </a:rPr>
              <a:t>OPTION 1 - CASH RECONCILIATION</a:t>
            </a:r>
            <a:endParaRPr dirty="0">
              <a:solidFill>
                <a:schemeClr val="accent1"/>
              </a:solidFill>
            </a:endParaRPr>
          </a:p>
        </p:txBody>
      </p:sp>
      <p:sp>
        <p:nvSpPr>
          <p:cNvPr id="260" name="Google Shape;260;p24"/>
          <p:cNvSpPr txBox="1">
            <a:spLocks noGrp="1"/>
          </p:cNvSpPr>
          <p:nvPr>
            <p:ph type="body" idx="1"/>
          </p:nvPr>
        </p:nvSpPr>
        <p:spPr>
          <a:xfrm>
            <a:off x="762000" y="1788318"/>
            <a:ext cx="3902075" cy="3881437"/>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ENTER ALL BANK AND ENDING BALANCES</a:t>
            </a:r>
            <a:endParaRPr dirty="0"/>
          </a:p>
          <a:p>
            <a:pPr marL="228600" marR="0" lvl="0" indent="-228600" algn="l" rtl="0">
              <a:lnSpc>
                <a:spcPct val="120000"/>
              </a:lnSpc>
              <a:spcBef>
                <a:spcPts val="1000"/>
              </a:spcBef>
              <a:spcAft>
                <a:spcPts val="0"/>
              </a:spcAft>
              <a:buClr>
                <a:schemeClr val="dk1"/>
              </a:buClr>
              <a:buSzPts val="20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ENTER ANY DEPOSITS IN TRANSIT</a:t>
            </a:r>
            <a:endParaRPr dirty="0"/>
          </a:p>
          <a:p>
            <a:pPr marL="228600" marR="0" lvl="0" indent="-228600" algn="l" rtl="0">
              <a:lnSpc>
                <a:spcPct val="120000"/>
              </a:lnSpc>
              <a:spcBef>
                <a:spcPts val="1000"/>
              </a:spcBef>
              <a:spcAft>
                <a:spcPts val="0"/>
              </a:spcAft>
              <a:buClr>
                <a:schemeClr val="dk1"/>
              </a:buClr>
              <a:buSzPts val="20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ENTER OUTSTANDING CHECKS</a:t>
            </a:r>
            <a:endParaRPr dirty="0"/>
          </a:p>
          <a:p>
            <a:pPr marL="228600" marR="0" lvl="0" indent="-228600" algn="l" rtl="0">
              <a:lnSpc>
                <a:spcPct val="120000"/>
              </a:lnSpc>
              <a:spcBef>
                <a:spcPts val="1000"/>
              </a:spcBef>
              <a:spcAft>
                <a:spcPts val="0"/>
              </a:spcAft>
              <a:buClr>
                <a:schemeClr val="dk1"/>
              </a:buClr>
              <a:buSzPts val="20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ENTER ANY ADJUSTING ENTRIES</a:t>
            </a:r>
            <a:endParaRPr dirty="0"/>
          </a:p>
        </p:txBody>
      </p:sp>
      <p:sp>
        <p:nvSpPr>
          <p:cNvPr id="261" name="Google Shape;261;p24"/>
          <p:cNvSpPr txBox="1">
            <a:spLocks noGrp="1"/>
          </p:cNvSpPr>
          <p:nvPr>
            <p:ph type="body" idx="2"/>
          </p:nvPr>
        </p:nvSpPr>
        <p:spPr>
          <a:xfrm>
            <a:off x="4740275" y="1788318"/>
            <a:ext cx="3903662" cy="3881437"/>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dk1"/>
              </a:buClr>
              <a:buSzPts val="2000"/>
              <a:buFont typeface="Arial"/>
              <a:buChar char="•"/>
            </a:pPr>
            <a:r>
              <a:rPr lang="en-US" b="0" i="0" u="none" strike="noStrike" cap="none" dirty="0">
                <a:solidFill>
                  <a:schemeClr val="dk1"/>
                </a:solidFill>
                <a:latin typeface="Twentieth Century"/>
                <a:ea typeface="Twentieth Century"/>
                <a:cs typeface="Twentieth Century"/>
                <a:sym typeface="Twentieth Century"/>
              </a:rPr>
              <a:t>LIST INVESTMENTS</a:t>
            </a:r>
            <a:endParaRPr dirty="0"/>
          </a:p>
          <a:p>
            <a:pPr marL="685800" marR="0" lvl="1" indent="-228600" algn="l" rtl="0">
              <a:lnSpc>
                <a:spcPct val="90000"/>
              </a:lnSpc>
              <a:spcBef>
                <a:spcPts val="500"/>
              </a:spcBef>
              <a:spcAft>
                <a:spcPts val="0"/>
              </a:spcAft>
              <a:buClr>
                <a:schemeClr val="dk1"/>
              </a:buClr>
              <a:buSzPts val="18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BONDS &amp; NOTES</a:t>
            </a:r>
            <a:endParaRPr sz="2000" dirty="0"/>
          </a:p>
          <a:p>
            <a:pPr marL="685800" marR="0" lvl="1" indent="-228600" algn="l" rtl="0">
              <a:lnSpc>
                <a:spcPct val="90000"/>
              </a:lnSpc>
              <a:spcBef>
                <a:spcPts val="500"/>
              </a:spcBef>
              <a:spcAft>
                <a:spcPts val="0"/>
              </a:spcAft>
              <a:buClr>
                <a:schemeClr val="dk1"/>
              </a:buClr>
              <a:buSzPts val="18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CD’S</a:t>
            </a:r>
            <a:endParaRPr sz="2000" dirty="0"/>
          </a:p>
          <a:p>
            <a:pPr marL="685800" marR="0" lvl="1" indent="-228600" algn="l" rtl="0">
              <a:lnSpc>
                <a:spcPct val="90000"/>
              </a:lnSpc>
              <a:spcBef>
                <a:spcPts val="500"/>
              </a:spcBef>
              <a:spcAft>
                <a:spcPts val="0"/>
              </a:spcAft>
              <a:buClr>
                <a:schemeClr val="dk1"/>
              </a:buClr>
              <a:buSzPts val="18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SECURITIES</a:t>
            </a:r>
            <a:endParaRPr sz="2000" dirty="0"/>
          </a:p>
          <a:p>
            <a:pPr marL="685800" marR="0" lvl="1" indent="-228600" algn="l" rtl="0">
              <a:lnSpc>
                <a:spcPct val="90000"/>
              </a:lnSpc>
              <a:spcBef>
                <a:spcPts val="500"/>
              </a:spcBef>
              <a:spcAft>
                <a:spcPts val="0"/>
              </a:spcAft>
              <a:buClr>
                <a:schemeClr val="dk1"/>
              </a:buClr>
              <a:buSzPts val="18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OTHER INVESTMENTS</a:t>
            </a:r>
            <a:endParaRPr sz="2000" dirty="0"/>
          </a:p>
          <a:p>
            <a:pPr marL="228600" marR="0" lvl="0" indent="-228600" algn="l" rtl="0">
              <a:lnSpc>
                <a:spcPct val="90000"/>
              </a:lnSpc>
              <a:spcBef>
                <a:spcPts val="1000"/>
              </a:spcBef>
              <a:spcAft>
                <a:spcPts val="0"/>
              </a:spcAft>
              <a:buClr>
                <a:schemeClr val="dk1"/>
              </a:buClr>
              <a:buSzPts val="2000"/>
              <a:buFont typeface="Arial"/>
              <a:buChar char="•"/>
            </a:pPr>
            <a:r>
              <a:rPr lang="en-US" b="0" i="0" u="none" strike="noStrike" cap="none" dirty="0">
                <a:solidFill>
                  <a:schemeClr val="dk1"/>
                </a:solidFill>
                <a:latin typeface="Twentieth Century"/>
                <a:ea typeface="Twentieth Century"/>
                <a:cs typeface="Twentieth Century"/>
                <a:sym typeface="Twentieth Century"/>
              </a:rPr>
              <a:t>LIST CASH ON HAND    </a:t>
            </a:r>
            <a:endParaRPr dirty="0"/>
          </a:p>
          <a:p>
            <a:pPr marL="228600" marR="0" lvl="0" indent="-228600" algn="l" rtl="0">
              <a:lnSpc>
                <a:spcPct val="90000"/>
              </a:lnSpc>
              <a:spcBef>
                <a:spcPts val="1000"/>
              </a:spcBef>
              <a:spcAft>
                <a:spcPts val="0"/>
              </a:spcAft>
              <a:buClr>
                <a:schemeClr val="dk1"/>
              </a:buClr>
              <a:buSzPts val="2400"/>
              <a:buFont typeface="Arial"/>
              <a:buNone/>
            </a:pPr>
            <a:r>
              <a:rPr lang="en-US" b="0" i="0" u="none" strike="noStrike" cap="none" dirty="0">
                <a:solidFill>
                  <a:schemeClr val="dk1"/>
                </a:solidFill>
                <a:latin typeface="Twentieth Century"/>
                <a:ea typeface="Twentieth Century"/>
                <a:cs typeface="Twentieth Century"/>
                <a:sym typeface="Twentieth Century"/>
              </a:rPr>
              <a:t>	(EX: PETTY CASH)</a:t>
            </a:r>
            <a:endParaRPr dirty="0"/>
          </a:p>
          <a:p>
            <a:pPr marL="228600" marR="0" lvl="0" indent="-228600" algn="l" rtl="0">
              <a:lnSpc>
                <a:spcPct val="90000"/>
              </a:lnSpc>
              <a:spcBef>
                <a:spcPts val="1000"/>
              </a:spcBef>
              <a:spcAft>
                <a:spcPts val="0"/>
              </a:spcAft>
              <a:buClr>
                <a:schemeClr val="dk1"/>
              </a:buClr>
              <a:buSzPts val="2000"/>
              <a:buFont typeface="Arial"/>
              <a:buChar char="•"/>
            </a:pPr>
            <a:r>
              <a:rPr lang="en-US" b="0" i="0" u="none" strike="noStrike" cap="none" dirty="0">
                <a:solidFill>
                  <a:schemeClr val="dk1"/>
                </a:solidFill>
                <a:latin typeface="Twentieth Century"/>
                <a:ea typeface="Twentieth Century"/>
                <a:cs typeface="Twentieth Century"/>
                <a:sym typeface="Twentieth Century"/>
              </a:rPr>
              <a:t>OUTPUT FILE = CSHREC.TXT</a:t>
            </a:r>
            <a:endParaRPr dirty="0"/>
          </a:p>
        </p:txBody>
      </p:sp>
      <p:sp>
        <p:nvSpPr>
          <p:cNvPr id="262" name="Google Shape;262;p24"/>
          <p:cNvSpPr txBox="1"/>
          <p:nvPr/>
        </p:nvSpPr>
        <p:spPr>
          <a:xfrm>
            <a:off x="7885112" y="5883275"/>
            <a:ext cx="57308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t>22</a:t>
            </a:fld>
            <a:endParaRPr/>
          </a:p>
        </p:txBody>
      </p:sp>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5"/>
          <p:cNvSpPr txBox="1">
            <a:spLocks noGrp="1"/>
          </p:cNvSpPr>
          <p:nvPr>
            <p:ph type="title"/>
          </p:nvPr>
        </p:nvSpPr>
        <p:spPr>
          <a:xfrm>
            <a:off x="685800" y="619125"/>
            <a:ext cx="7772400" cy="159543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Rounded"/>
              <a:buNone/>
            </a:pPr>
            <a:r>
              <a:rPr lang="en-US" i="0" u="none" dirty="0">
                <a:solidFill>
                  <a:schemeClr val="accent1"/>
                </a:solidFill>
                <a:ea typeface="Arial Rounded"/>
                <a:cs typeface="Arial Rounded"/>
                <a:sym typeface="Arial Rounded"/>
              </a:rPr>
              <a:t>OPTION 1 - CASH RECONCILIATION</a:t>
            </a:r>
            <a:endParaRPr dirty="0">
              <a:solidFill>
                <a:schemeClr val="accent1"/>
              </a:solidFill>
            </a:endParaRPr>
          </a:p>
        </p:txBody>
      </p:sp>
      <p:sp>
        <p:nvSpPr>
          <p:cNvPr id="268" name="Google Shape;268;p25"/>
          <p:cNvSpPr txBox="1">
            <a:spLocks noGrp="1"/>
          </p:cNvSpPr>
          <p:nvPr>
            <p:ph type="body" idx="1"/>
          </p:nvPr>
        </p:nvSpPr>
        <p:spPr>
          <a:xfrm>
            <a:off x="685800" y="1912350"/>
            <a:ext cx="7772400" cy="3424237"/>
          </a:xfrm>
          <a:prstGeom prst="rect">
            <a:avLst/>
          </a:prstGeom>
          <a:noFill/>
          <a:ln>
            <a:noFill/>
          </a:ln>
        </p:spPr>
        <p:txBody>
          <a:bodyPr spcFirstLastPara="1" wrap="square" lIns="91425" tIns="45700" rIns="91425" bIns="45700" anchor="t" anchorCtr="0">
            <a:normAutofit/>
          </a:bodyPr>
          <a:lstStyle/>
          <a:p>
            <a:pPr marL="0" marR="0" lvl="0" indent="0" algn="l" rtl="0">
              <a:lnSpc>
                <a:spcPct val="120000"/>
              </a:lnSpc>
              <a:spcBef>
                <a:spcPts val="0"/>
              </a:spcBef>
              <a:spcAft>
                <a:spcPts val="0"/>
              </a:spcAft>
              <a:buClr>
                <a:schemeClr val="dk1"/>
              </a:buClr>
              <a:buSzPts val="2800"/>
              <a:buNone/>
            </a:pPr>
            <a:r>
              <a:rPr lang="en-US" b="0" i="0" u="none" cap="none" dirty="0">
                <a:solidFill>
                  <a:schemeClr val="dk1"/>
                </a:solidFill>
                <a:latin typeface="Twentieth Century"/>
                <a:ea typeface="Twentieth Century"/>
                <a:cs typeface="Twentieth Century"/>
                <a:sym typeface="Twentieth Century"/>
              </a:rPr>
              <a:t>FIGURES ENTERED </a:t>
            </a:r>
            <a:r>
              <a:rPr lang="en-US" b="0" i="1" u="none" cap="none" dirty="0">
                <a:solidFill>
                  <a:schemeClr val="dk1"/>
                </a:solidFill>
                <a:latin typeface="Twentieth Century"/>
                <a:ea typeface="Twentieth Century"/>
                <a:cs typeface="Twentieth Century"/>
                <a:sym typeface="Twentieth Century"/>
              </a:rPr>
              <a:t>MUST</a:t>
            </a:r>
            <a:r>
              <a:rPr lang="en-US" b="0" i="0" u="none" cap="none" dirty="0">
                <a:solidFill>
                  <a:schemeClr val="dk1"/>
                </a:solidFill>
                <a:latin typeface="Twentieth Century"/>
                <a:ea typeface="Twentieth Century"/>
                <a:cs typeface="Twentieth Century"/>
                <a:sym typeface="Twentieth Century"/>
              </a:rPr>
              <a:t> BALANCE WITH THE CURRENT FUND BALANCE AS REPORTED ON THE FINSUMM</a:t>
            </a:r>
            <a:endParaRPr dirty="0"/>
          </a:p>
          <a:p>
            <a:pPr marL="685800" marR="0" lvl="1" indent="-228600" algn="l" rtl="0">
              <a:lnSpc>
                <a:spcPct val="120000"/>
              </a:lnSpc>
              <a:spcBef>
                <a:spcPts val="500"/>
              </a:spcBef>
              <a:spcAft>
                <a:spcPts val="0"/>
              </a:spcAft>
              <a:buClr>
                <a:schemeClr val="dk1"/>
              </a:buClr>
              <a:buSzPts val="24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NOT IN BALANCE IF THE FOLLOWING IS DISPLAYED WHEN EXITING OPTION 1</a:t>
            </a:r>
            <a:endParaRPr sz="2000" dirty="0"/>
          </a:p>
          <a:p>
            <a:pPr marL="685800" marR="0" lvl="1" indent="-76200" algn="l" rtl="0">
              <a:lnSpc>
                <a:spcPct val="120000"/>
              </a:lnSpc>
              <a:spcBef>
                <a:spcPts val="500"/>
              </a:spcBef>
              <a:spcAft>
                <a:spcPts val="0"/>
              </a:spcAft>
              <a:buClr>
                <a:schemeClr val="dk1"/>
              </a:buClr>
              <a:buSzPts val="2400"/>
              <a:buFont typeface="Arial"/>
              <a:buNone/>
            </a:pPr>
            <a:endParaRPr sz="2400" b="0" i="0" u="none" strike="noStrike" cap="none" dirty="0">
              <a:solidFill>
                <a:schemeClr val="dk1"/>
              </a:solidFill>
              <a:latin typeface="Twentieth Century"/>
              <a:ea typeface="Twentieth Century"/>
              <a:cs typeface="Twentieth Century"/>
              <a:sym typeface="Twentieth Century"/>
            </a:endParaRPr>
          </a:p>
          <a:p>
            <a:pPr marL="685800" marR="0" lvl="1" indent="-228600" algn="l" rtl="0">
              <a:lnSpc>
                <a:spcPct val="120000"/>
              </a:lnSpc>
              <a:spcBef>
                <a:spcPts val="500"/>
              </a:spcBef>
              <a:spcAft>
                <a:spcPts val="0"/>
              </a:spcAft>
              <a:buClr>
                <a:schemeClr val="dk1"/>
              </a:buClr>
              <a:buSzPts val="2400"/>
              <a:buFont typeface="Arial"/>
              <a:buNone/>
            </a:pPr>
            <a:endParaRPr sz="2400" b="0" i="0" u="none" strike="noStrike" cap="none" dirty="0">
              <a:solidFill>
                <a:schemeClr val="dk1"/>
              </a:solidFill>
              <a:latin typeface="Twentieth Century"/>
              <a:ea typeface="Twentieth Century"/>
              <a:cs typeface="Twentieth Century"/>
              <a:sym typeface="Twentieth Century"/>
            </a:endParaRPr>
          </a:p>
          <a:p>
            <a:pPr marL="228600" marR="0" lvl="0" indent="-76200" algn="l" rtl="0">
              <a:lnSpc>
                <a:spcPct val="120000"/>
              </a:lnSpc>
              <a:spcBef>
                <a:spcPts val="1000"/>
              </a:spcBef>
              <a:spcAft>
                <a:spcPts val="0"/>
              </a:spcAft>
              <a:buClr>
                <a:schemeClr val="dk1"/>
              </a:buClr>
              <a:buSzPts val="2400"/>
              <a:buFont typeface="Arial"/>
              <a:buNone/>
            </a:pPr>
            <a:endParaRPr sz="2400" b="0" i="0" u="none" strike="noStrike" cap="none" dirty="0">
              <a:solidFill>
                <a:schemeClr val="dk1"/>
              </a:solidFill>
              <a:latin typeface="Twentieth Century"/>
              <a:ea typeface="Twentieth Century"/>
              <a:cs typeface="Twentieth Century"/>
              <a:sym typeface="Twentieth Century"/>
            </a:endParaRPr>
          </a:p>
        </p:txBody>
      </p:sp>
      <p:sp>
        <p:nvSpPr>
          <p:cNvPr id="269" name="Google Shape;269;p25"/>
          <p:cNvSpPr txBox="1"/>
          <p:nvPr/>
        </p:nvSpPr>
        <p:spPr>
          <a:xfrm>
            <a:off x="7885112" y="5883275"/>
            <a:ext cx="57308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t>23</a:t>
            </a:fld>
            <a:endParaRPr/>
          </a:p>
        </p:txBody>
      </p:sp>
      <p:pic>
        <p:nvPicPr>
          <p:cNvPr id="270" name="Google Shape;270;p25"/>
          <p:cNvPicPr preferRelativeResize="0"/>
          <p:nvPr/>
        </p:nvPicPr>
        <p:blipFill rotWithShape="1">
          <a:blip r:embed="rId3">
            <a:alphaModFix/>
          </a:blip>
          <a:srcRect l="21249" t="21093" r="32499" b="70312"/>
          <a:stretch/>
        </p:blipFill>
        <p:spPr>
          <a:xfrm>
            <a:off x="999279" y="3789771"/>
            <a:ext cx="5928000" cy="887537"/>
          </a:xfrm>
          <a:prstGeom prst="rect">
            <a:avLst/>
          </a:prstGeom>
          <a:noFill/>
          <a:ln>
            <a:noFill/>
          </a:ln>
        </p:spPr>
      </p:pic>
      <p:sp>
        <p:nvSpPr>
          <p:cNvPr id="271" name="Google Shape;271;p25"/>
          <p:cNvSpPr/>
          <p:nvPr/>
        </p:nvSpPr>
        <p:spPr>
          <a:xfrm>
            <a:off x="5482940" y="3789771"/>
            <a:ext cx="2209800" cy="304800"/>
          </a:xfrm>
          <a:prstGeom prst="wedgeRectCallout">
            <a:avLst>
              <a:gd name="adj1" fmla="val -2871"/>
              <a:gd name="adj2" fmla="val 22838"/>
            </a:avLst>
          </a:pr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600"/>
              <a:buFont typeface="Times New Roman"/>
              <a:buNone/>
            </a:pPr>
            <a:r>
              <a:rPr lang="en-US" sz="1600" b="0" i="0" u="none" dirty="0">
                <a:solidFill>
                  <a:schemeClr val="lt1"/>
                </a:solidFill>
                <a:latin typeface="Times New Roman"/>
                <a:ea typeface="Times New Roman"/>
                <a:cs typeface="Times New Roman"/>
                <a:sym typeface="Times New Roman"/>
              </a:rPr>
              <a:t>Total entered in option 1</a:t>
            </a:r>
            <a:endParaRPr dirty="0"/>
          </a:p>
        </p:txBody>
      </p:sp>
      <p:sp>
        <p:nvSpPr>
          <p:cNvPr id="272" name="Google Shape;272;p25"/>
          <p:cNvSpPr/>
          <p:nvPr/>
        </p:nvSpPr>
        <p:spPr>
          <a:xfrm>
            <a:off x="5482940" y="4189234"/>
            <a:ext cx="2209800" cy="304800"/>
          </a:xfrm>
          <a:prstGeom prst="wedgeRectCallout">
            <a:avLst>
              <a:gd name="adj1" fmla="val -2455"/>
              <a:gd name="adj2" fmla="val 3825"/>
            </a:avLst>
          </a:pr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600"/>
              <a:buFont typeface="Times New Roman"/>
              <a:buNone/>
            </a:pPr>
            <a:r>
              <a:rPr lang="en-US" sz="1600" b="0" i="0" u="none" dirty="0">
                <a:solidFill>
                  <a:schemeClr val="lt1"/>
                </a:solidFill>
                <a:latin typeface="Times New Roman"/>
                <a:ea typeface="Times New Roman"/>
                <a:cs typeface="Times New Roman"/>
                <a:sym typeface="Times New Roman"/>
              </a:rPr>
              <a:t>Total on the account file</a:t>
            </a:r>
            <a:endParaRPr dirty="0"/>
          </a:p>
        </p:txBody>
      </p:sp>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6"/>
          <p:cNvSpPr txBox="1">
            <a:spLocks noGrp="1"/>
          </p:cNvSpPr>
          <p:nvPr>
            <p:ph type="title"/>
          </p:nvPr>
        </p:nvSpPr>
        <p:spPr>
          <a:xfrm>
            <a:off x="685799" y="422494"/>
            <a:ext cx="7772400" cy="159543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Rounded"/>
              <a:buNone/>
            </a:pPr>
            <a:r>
              <a:rPr lang="en-US" i="0" u="none" dirty="0">
                <a:solidFill>
                  <a:schemeClr val="accent1"/>
                </a:solidFill>
                <a:ea typeface="Arial Rounded"/>
                <a:cs typeface="Arial Rounded"/>
                <a:sym typeface="Arial Rounded"/>
              </a:rPr>
              <a:t>OPTION 2 – SUMMARY FEDERAL ASSISTANCE PROGRAMS</a:t>
            </a:r>
            <a:endParaRPr dirty="0">
              <a:solidFill>
                <a:schemeClr val="accent1"/>
              </a:solidFill>
            </a:endParaRPr>
          </a:p>
        </p:txBody>
      </p:sp>
      <p:sp>
        <p:nvSpPr>
          <p:cNvPr id="278" name="Google Shape;278;p26"/>
          <p:cNvSpPr txBox="1">
            <a:spLocks noGrp="1"/>
          </p:cNvSpPr>
          <p:nvPr>
            <p:ph type="body" idx="1"/>
          </p:nvPr>
        </p:nvSpPr>
        <p:spPr>
          <a:xfrm>
            <a:off x="685800" y="2013242"/>
            <a:ext cx="7958137" cy="4114800"/>
          </a:xfrm>
          <a:prstGeom prst="rect">
            <a:avLst/>
          </a:prstGeom>
          <a:noFill/>
          <a:ln>
            <a:noFill/>
          </a:ln>
        </p:spPr>
        <p:txBody>
          <a:bodyPr spcFirstLastPara="1" wrap="square" lIns="91425" tIns="45700" rIns="91425" bIns="45700" anchor="t" anchorCtr="0">
            <a:normAutofit/>
          </a:bodyPr>
          <a:lstStyle/>
          <a:p>
            <a:pPr marL="228600" marR="0" lvl="0" indent="-228600" rtl="0">
              <a:lnSpc>
                <a:spcPct val="70000"/>
              </a:lnSpc>
              <a:spcBef>
                <a:spcPts val="0"/>
              </a:spcBef>
              <a:spcAft>
                <a:spcPts val="0"/>
              </a:spcAft>
              <a:buClr>
                <a:schemeClr val="dk1"/>
              </a:buClr>
              <a:buSzPts val="2600"/>
              <a:buFont typeface="Arial"/>
              <a:buNone/>
            </a:pPr>
            <a:r>
              <a:rPr lang="en-US" b="0" i="0" u="none" cap="none" dirty="0">
                <a:solidFill>
                  <a:schemeClr val="dk1"/>
                </a:solidFill>
                <a:latin typeface="Twentieth Century"/>
                <a:ea typeface="Twentieth Century"/>
                <a:cs typeface="Twentieth Century"/>
                <a:sym typeface="Twentieth Century"/>
              </a:rPr>
              <a:t>FEDSUM.</a:t>
            </a:r>
            <a:r>
              <a:rPr lang="en-US" dirty="0"/>
              <a:t>TXT</a:t>
            </a:r>
            <a:endParaRPr dirty="0"/>
          </a:p>
          <a:p>
            <a:pPr marL="228600" marR="0" lvl="0" indent="-228600" algn="l" rtl="0">
              <a:lnSpc>
                <a:spcPct val="70000"/>
              </a:lnSpc>
              <a:spcBef>
                <a:spcPts val="1000"/>
              </a:spcBef>
              <a:spcAft>
                <a:spcPts val="0"/>
              </a:spcAft>
              <a:buClr>
                <a:schemeClr val="dk1"/>
              </a:buClr>
              <a:buSzPts val="1900"/>
              <a:buFont typeface="Arial"/>
              <a:buChar char="•"/>
            </a:pPr>
            <a:r>
              <a:rPr lang="en-US" b="0" i="0" u="none" cap="none" dirty="0">
                <a:solidFill>
                  <a:schemeClr val="dk1"/>
                </a:solidFill>
                <a:latin typeface="Twentieth Century"/>
                <a:ea typeface="Twentieth Century"/>
                <a:cs typeface="Twentieth Century"/>
                <a:sym typeface="Twentieth Century"/>
              </a:rPr>
              <a:t>FEDERAL ASSISTANCE SUMMARY</a:t>
            </a:r>
            <a:endParaRPr dirty="0"/>
          </a:p>
          <a:p>
            <a:pPr marL="228600" marR="0" lvl="0" indent="-228600" algn="l" rtl="0">
              <a:lnSpc>
                <a:spcPct val="70000"/>
              </a:lnSpc>
              <a:spcBef>
                <a:spcPts val="1000"/>
              </a:spcBef>
              <a:spcAft>
                <a:spcPts val="0"/>
              </a:spcAft>
              <a:buClr>
                <a:schemeClr val="dk1"/>
              </a:buClr>
              <a:buSzPts val="1900"/>
              <a:buFont typeface="Arial"/>
              <a:buChar char="•"/>
            </a:pPr>
            <a:r>
              <a:rPr lang="en-US" b="0" i="0" u="none" cap="none" dirty="0">
                <a:solidFill>
                  <a:schemeClr val="dk1"/>
                </a:solidFill>
                <a:latin typeface="Twentieth Century"/>
                <a:ea typeface="Twentieth Century"/>
                <a:cs typeface="Twentieth Century"/>
                <a:sym typeface="Twentieth Century"/>
              </a:rPr>
              <a:t>ASKS THE FOLLOWING INFORMATION:</a:t>
            </a:r>
            <a:endParaRPr dirty="0"/>
          </a:p>
          <a:p>
            <a:pPr marL="228600" marR="0" lvl="0" indent="-107950" algn="l" rtl="0">
              <a:lnSpc>
                <a:spcPct val="70000"/>
              </a:lnSpc>
              <a:spcBef>
                <a:spcPts val="1000"/>
              </a:spcBef>
              <a:spcAft>
                <a:spcPts val="0"/>
              </a:spcAft>
              <a:buClr>
                <a:schemeClr val="dk1"/>
              </a:buClr>
              <a:buSzPts val="1900"/>
              <a:buFont typeface="Arial"/>
              <a:buNone/>
            </a:pPr>
            <a:endParaRPr b="0" i="0" u="none" cap="none" dirty="0">
              <a:solidFill>
                <a:schemeClr val="dk1"/>
              </a:solidFill>
              <a:latin typeface="Twentieth Century"/>
              <a:ea typeface="Twentieth Century"/>
              <a:cs typeface="Twentieth Century"/>
              <a:sym typeface="Twentieth Century"/>
            </a:endParaRPr>
          </a:p>
          <a:p>
            <a:pPr marL="228600" marR="0" lvl="0" indent="-107950" algn="l" rtl="0">
              <a:lnSpc>
                <a:spcPct val="70000"/>
              </a:lnSpc>
              <a:spcBef>
                <a:spcPts val="1000"/>
              </a:spcBef>
              <a:spcAft>
                <a:spcPts val="0"/>
              </a:spcAft>
              <a:buClr>
                <a:schemeClr val="dk1"/>
              </a:buClr>
              <a:buSzPts val="1900"/>
              <a:buFont typeface="Arial"/>
              <a:buNone/>
            </a:pPr>
            <a:endParaRPr b="0" i="0" u="none" cap="none" dirty="0">
              <a:solidFill>
                <a:schemeClr val="dk1"/>
              </a:solidFill>
              <a:latin typeface="Twentieth Century"/>
              <a:ea typeface="Twentieth Century"/>
              <a:cs typeface="Twentieth Century"/>
              <a:sym typeface="Twentieth Century"/>
            </a:endParaRPr>
          </a:p>
          <a:p>
            <a:pPr marL="228600" marR="0" lvl="0" indent="-107950" algn="l" rtl="0">
              <a:lnSpc>
                <a:spcPct val="70000"/>
              </a:lnSpc>
              <a:spcBef>
                <a:spcPts val="1000"/>
              </a:spcBef>
              <a:spcAft>
                <a:spcPts val="0"/>
              </a:spcAft>
              <a:buClr>
                <a:schemeClr val="dk1"/>
              </a:buClr>
              <a:buSzPts val="1900"/>
              <a:buFont typeface="Arial"/>
              <a:buNone/>
            </a:pPr>
            <a:endParaRPr b="0" i="0" u="none" cap="none" dirty="0">
              <a:solidFill>
                <a:schemeClr val="dk1"/>
              </a:solidFill>
              <a:latin typeface="Twentieth Century"/>
              <a:ea typeface="Twentieth Century"/>
              <a:cs typeface="Twentieth Century"/>
              <a:sym typeface="Twentieth Century"/>
            </a:endParaRPr>
          </a:p>
          <a:p>
            <a:pPr marL="228600" marR="0" lvl="0" indent="-107950" algn="l" rtl="0">
              <a:lnSpc>
                <a:spcPct val="70000"/>
              </a:lnSpc>
              <a:spcBef>
                <a:spcPts val="1000"/>
              </a:spcBef>
              <a:spcAft>
                <a:spcPts val="0"/>
              </a:spcAft>
              <a:buClr>
                <a:schemeClr val="dk1"/>
              </a:buClr>
              <a:buSzPts val="1900"/>
              <a:buFont typeface="Arial"/>
              <a:buNone/>
            </a:pPr>
            <a:endParaRPr b="0" i="0" u="none" cap="none" dirty="0">
              <a:solidFill>
                <a:schemeClr val="dk1"/>
              </a:solidFill>
              <a:latin typeface="Twentieth Century"/>
              <a:ea typeface="Twentieth Century"/>
              <a:cs typeface="Twentieth Century"/>
              <a:sym typeface="Twentieth Century"/>
            </a:endParaRPr>
          </a:p>
          <a:p>
            <a:pPr marL="228600" marR="0" lvl="0" indent="-107950" algn="l" rtl="0">
              <a:lnSpc>
                <a:spcPct val="70000"/>
              </a:lnSpc>
              <a:spcBef>
                <a:spcPts val="1000"/>
              </a:spcBef>
              <a:spcAft>
                <a:spcPts val="0"/>
              </a:spcAft>
              <a:buClr>
                <a:schemeClr val="dk1"/>
              </a:buClr>
              <a:buSzPts val="1900"/>
              <a:buFont typeface="Arial"/>
              <a:buNone/>
            </a:pPr>
            <a:endParaRPr b="0" i="0" u="none" cap="none" dirty="0">
              <a:solidFill>
                <a:schemeClr val="dk1"/>
              </a:solidFill>
              <a:latin typeface="Twentieth Century"/>
              <a:ea typeface="Twentieth Century"/>
              <a:cs typeface="Twentieth Century"/>
              <a:sym typeface="Twentieth Century"/>
            </a:endParaRPr>
          </a:p>
          <a:p>
            <a:pPr marL="228600" marR="0" lvl="0" indent="-107950" algn="l" rtl="0">
              <a:lnSpc>
                <a:spcPct val="70000"/>
              </a:lnSpc>
              <a:spcBef>
                <a:spcPts val="1000"/>
              </a:spcBef>
              <a:spcAft>
                <a:spcPts val="0"/>
              </a:spcAft>
              <a:buClr>
                <a:schemeClr val="dk1"/>
              </a:buClr>
              <a:buSzPts val="1900"/>
              <a:buFont typeface="Arial"/>
              <a:buNone/>
            </a:pPr>
            <a:endParaRPr lang="en-US" b="0" i="0" u="none" cap="none" dirty="0">
              <a:solidFill>
                <a:schemeClr val="dk1"/>
              </a:solidFill>
              <a:latin typeface="Twentieth Century"/>
              <a:ea typeface="Twentieth Century"/>
              <a:cs typeface="Twentieth Century"/>
              <a:sym typeface="Twentieth Century"/>
            </a:endParaRPr>
          </a:p>
          <a:p>
            <a:pPr marL="228600" marR="0" lvl="0" indent="-107950" algn="l" rtl="0">
              <a:lnSpc>
                <a:spcPct val="70000"/>
              </a:lnSpc>
              <a:spcBef>
                <a:spcPts val="1000"/>
              </a:spcBef>
              <a:spcAft>
                <a:spcPts val="0"/>
              </a:spcAft>
              <a:buClr>
                <a:schemeClr val="dk1"/>
              </a:buClr>
              <a:buSzPts val="1900"/>
              <a:buFont typeface="Arial"/>
              <a:buNone/>
            </a:pPr>
            <a:endParaRPr b="0" i="0" u="none" cap="none" dirty="0">
              <a:solidFill>
                <a:schemeClr val="dk1"/>
              </a:solidFill>
              <a:latin typeface="Twentieth Century"/>
              <a:ea typeface="Twentieth Century"/>
              <a:cs typeface="Twentieth Century"/>
              <a:sym typeface="Twentieth Century"/>
            </a:endParaRPr>
          </a:p>
          <a:p>
            <a:pPr marL="228600" marR="0" lvl="0" indent="-228600" algn="l" rtl="0">
              <a:lnSpc>
                <a:spcPct val="70000"/>
              </a:lnSpc>
              <a:spcBef>
                <a:spcPts val="1000"/>
              </a:spcBef>
              <a:spcAft>
                <a:spcPts val="0"/>
              </a:spcAft>
              <a:buClr>
                <a:schemeClr val="dk1"/>
              </a:buClr>
              <a:buSzPts val="1900"/>
              <a:buFont typeface="Arial"/>
              <a:buChar char="•"/>
            </a:pPr>
            <a:r>
              <a:rPr lang="en-US" b="0" i="0" u="none" cap="none" dirty="0">
                <a:solidFill>
                  <a:schemeClr val="dk1"/>
                </a:solidFill>
                <a:latin typeface="Twentieth Century"/>
                <a:ea typeface="Twentieth Century"/>
                <a:cs typeface="Twentieth Century"/>
                <a:sym typeface="Twentieth Century"/>
              </a:rPr>
              <a:t>SOURCE DOCUMENT – FINSUMM FOR FEDERAL FUNDS ONLY, PLUS ANY OTHER FEDERAL ASSISTANCE RECEIVED</a:t>
            </a:r>
            <a:endParaRPr dirty="0"/>
          </a:p>
          <a:p>
            <a:pPr marL="228600" marR="0" lvl="0" indent="-107950" algn="l" rtl="0">
              <a:lnSpc>
                <a:spcPct val="120000"/>
              </a:lnSpc>
              <a:spcBef>
                <a:spcPts val="1000"/>
              </a:spcBef>
              <a:spcAft>
                <a:spcPts val="0"/>
              </a:spcAft>
              <a:buClr>
                <a:schemeClr val="dk1"/>
              </a:buClr>
              <a:buSzPts val="1900"/>
              <a:buFont typeface="Arial"/>
              <a:buNone/>
            </a:pPr>
            <a:endParaRPr sz="1900" b="0" i="0" u="none" cap="none" dirty="0">
              <a:solidFill>
                <a:schemeClr val="dk1"/>
              </a:solidFill>
              <a:latin typeface="Twentieth Century"/>
              <a:ea typeface="Twentieth Century"/>
              <a:cs typeface="Twentieth Century"/>
              <a:sym typeface="Twentieth Century"/>
            </a:endParaRPr>
          </a:p>
        </p:txBody>
      </p:sp>
      <p:sp>
        <p:nvSpPr>
          <p:cNvPr id="279" name="Google Shape;279;p26"/>
          <p:cNvSpPr txBox="1"/>
          <p:nvPr/>
        </p:nvSpPr>
        <p:spPr>
          <a:xfrm>
            <a:off x="7885112" y="5883275"/>
            <a:ext cx="57308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t>24</a:t>
            </a:fld>
            <a:endParaRPr/>
          </a:p>
        </p:txBody>
      </p:sp>
      <p:pic>
        <p:nvPicPr>
          <p:cNvPr id="280" name="Google Shape;280;p26"/>
          <p:cNvPicPr preferRelativeResize="0"/>
          <p:nvPr/>
        </p:nvPicPr>
        <p:blipFill rotWithShape="1">
          <a:blip r:embed="rId3">
            <a:alphaModFix/>
          </a:blip>
          <a:srcRect/>
          <a:stretch/>
        </p:blipFill>
        <p:spPr>
          <a:xfrm>
            <a:off x="2043332" y="3096417"/>
            <a:ext cx="4906108" cy="2164899"/>
          </a:xfrm>
          <a:prstGeom prst="rect">
            <a:avLst/>
          </a:prstGeom>
          <a:noFill/>
          <a:ln>
            <a:noFill/>
          </a:ln>
        </p:spPr>
      </p:pic>
    </p:spTree>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7"/>
          <p:cNvSpPr txBox="1">
            <a:spLocks noGrp="1"/>
          </p:cNvSpPr>
          <p:nvPr>
            <p:ph type="title"/>
          </p:nvPr>
        </p:nvSpPr>
        <p:spPr>
          <a:xfrm>
            <a:off x="998806" y="609600"/>
            <a:ext cx="7687994"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Rounded"/>
              <a:buNone/>
            </a:pPr>
            <a:r>
              <a:rPr lang="en-US" i="0" u="none" dirty="0">
                <a:solidFill>
                  <a:schemeClr val="accent1"/>
                </a:solidFill>
                <a:ea typeface="Arial Rounded"/>
                <a:cs typeface="Arial Rounded"/>
                <a:sym typeface="Arial Rounded"/>
              </a:rPr>
              <a:t>OPTION 3 – DETAIL FEDERAL ASSISTANCE PROGRAMS</a:t>
            </a:r>
            <a:endParaRPr dirty="0">
              <a:solidFill>
                <a:schemeClr val="accent1"/>
              </a:solidFill>
            </a:endParaRPr>
          </a:p>
        </p:txBody>
      </p:sp>
      <p:sp>
        <p:nvSpPr>
          <p:cNvPr id="286" name="Google Shape;286;p27"/>
          <p:cNvSpPr txBox="1">
            <a:spLocks noGrp="1"/>
          </p:cNvSpPr>
          <p:nvPr>
            <p:ph type="body" idx="1"/>
          </p:nvPr>
        </p:nvSpPr>
        <p:spPr>
          <a:xfrm>
            <a:off x="998806" y="1752600"/>
            <a:ext cx="7301132" cy="4414837"/>
          </a:xfrm>
          <a:prstGeom prst="rect">
            <a:avLst/>
          </a:prstGeom>
          <a:noFill/>
          <a:ln>
            <a:noFill/>
          </a:ln>
        </p:spPr>
        <p:txBody>
          <a:bodyPr spcFirstLastPara="1" wrap="square" lIns="91425" tIns="45700" rIns="91425" bIns="45700" anchor="t" anchorCtr="0">
            <a:normAutofit/>
          </a:bodyPr>
          <a:lstStyle/>
          <a:p>
            <a:pPr marL="228600" marR="0" lvl="0" indent="-228600" rtl="0">
              <a:lnSpc>
                <a:spcPct val="110000"/>
              </a:lnSpc>
              <a:spcBef>
                <a:spcPts val="0"/>
              </a:spcBef>
              <a:spcAft>
                <a:spcPts val="0"/>
              </a:spcAft>
              <a:buClr>
                <a:schemeClr val="dk1"/>
              </a:buClr>
              <a:buSzPts val="2800"/>
              <a:buFont typeface="Arial"/>
              <a:buNone/>
            </a:pPr>
            <a:r>
              <a:rPr lang="en-US" b="0" i="0" u="none" cap="none" dirty="0">
                <a:solidFill>
                  <a:schemeClr val="dk1"/>
                </a:solidFill>
                <a:latin typeface="Twentieth Century"/>
                <a:ea typeface="Twentieth Century"/>
                <a:cs typeface="Twentieth Century"/>
                <a:sym typeface="Twentieth Century"/>
              </a:rPr>
              <a:t>FEDDET.TXT</a:t>
            </a:r>
            <a:endParaRPr dirty="0"/>
          </a:p>
          <a:p>
            <a:pPr marL="0" marR="0" lvl="0" indent="0" algn="l" rtl="0">
              <a:lnSpc>
                <a:spcPct val="110000"/>
              </a:lnSpc>
              <a:spcBef>
                <a:spcPts val="1000"/>
              </a:spcBef>
              <a:spcAft>
                <a:spcPts val="0"/>
              </a:spcAft>
              <a:buClr>
                <a:schemeClr val="dk1"/>
              </a:buClr>
              <a:buSzPts val="2800"/>
              <a:buNone/>
            </a:pPr>
            <a:r>
              <a:rPr lang="en-US" b="0" i="0" u="none" cap="none" dirty="0">
                <a:solidFill>
                  <a:schemeClr val="dk1"/>
                </a:solidFill>
                <a:latin typeface="Twentieth Century"/>
                <a:ea typeface="Twentieth Century"/>
                <a:cs typeface="Twentieth Century"/>
                <a:sym typeface="Twentieth Century"/>
              </a:rPr>
              <a:t>CONTAINS AN INITIALIZATION OPTION</a:t>
            </a:r>
            <a:endParaRPr dirty="0"/>
          </a:p>
          <a:p>
            <a:pPr marL="685800" marR="0" lvl="1" indent="-228600" algn="l" rtl="0">
              <a:lnSpc>
                <a:spcPct val="110000"/>
              </a:lnSpc>
              <a:spcBef>
                <a:spcPts val="500"/>
              </a:spcBef>
              <a:spcAft>
                <a:spcPts val="0"/>
              </a:spcAft>
              <a:buClr>
                <a:schemeClr val="dk1"/>
              </a:buClr>
              <a:buSzPts val="24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DELETES PRIOR YEAR INFORMATION FOR 5XX FUNDS</a:t>
            </a:r>
            <a:endParaRPr sz="2000" dirty="0"/>
          </a:p>
          <a:p>
            <a:pPr marL="685800" marR="0" lvl="1" indent="-228600" algn="l" rtl="0">
              <a:lnSpc>
                <a:spcPct val="110000"/>
              </a:lnSpc>
              <a:spcBef>
                <a:spcPts val="500"/>
              </a:spcBef>
              <a:spcAft>
                <a:spcPts val="0"/>
              </a:spcAft>
              <a:buClr>
                <a:schemeClr val="dk1"/>
              </a:buClr>
              <a:buSzPts val="24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CREATES NEW RECORDS BASED ON CURRENT YEAR FIGURES FOUND ON THE ACCOUNT FILE FOR 5XX FUNDS</a:t>
            </a:r>
            <a:endParaRPr sz="2000" dirty="0"/>
          </a:p>
          <a:p>
            <a:pPr marL="685800" marR="0" lvl="1" indent="-228600" algn="l" rtl="0">
              <a:lnSpc>
                <a:spcPct val="110000"/>
              </a:lnSpc>
              <a:spcBef>
                <a:spcPts val="500"/>
              </a:spcBef>
              <a:spcAft>
                <a:spcPts val="0"/>
              </a:spcAft>
              <a:buClr>
                <a:schemeClr val="dk1"/>
              </a:buClr>
              <a:buSzPts val="24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CFDA # FOR EACH RECORD CREATED WILL NEED TO BE ENTERED</a:t>
            </a:r>
            <a:endParaRPr sz="2000" dirty="0"/>
          </a:p>
          <a:p>
            <a:pPr marL="685800" marR="0" lvl="1" indent="-228600" algn="l" rtl="0">
              <a:lnSpc>
                <a:spcPct val="110000"/>
              </a:lnSpc>
              <a:spcBef>
                <a:spcPts val="500"/>
              </a:spcBef>
              <a:spcAft>
                <a:spcPts val="0"/>
              </a:spcAft>
              <a:buClr>
                <a:schemeClr val="dk1"/>
              </a:buClr>
              <a:buSzPts val="24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RECORDS FOR ANY FUNDS OTHER THAN 5XX WILL ALSO NEED TO BE MANUALLY ENTERED OR UPDATED</a:t>
            </a:r>
            <a:endParaRPr sz="2000" dirty="0"/>
          </a:p>
        </p:txBody>
      </p:sp>
      <p:sp>
        <p:nvSpPr>
          <p:cNvPr id="287" name="Google Shape;287;p27"/>
          <p:cNvSpPr txBox="1"/>
          <p:nvPr/>
        </p:nvSpPr>
        <p:spPr>
          <a:xfrm>
            <a:off x="7885112" y="5883275"/>
            <a:ext cx="57308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t>25</a:t>
            </a:fld>
            <a:endParaRPr/>
          </a:p>
        </p:txBody>
      </p:sp>
    </p:spTree>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8"/>
          <p:cNvSpPr txBox="1">
            <a:spLocks noGrp="1"/>
          </p:cNvSpPr>
          <p:nvPr>
            <p:ph type="title"/>
          </p:nvPr>
        </p:nvSpPr>
        <p:spPr>
          <a:xfrm>
            <a:off x="685799" y="400333"/>
            <a:ext cx="7772400" cy="159543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Rounded"/>
              <a:buNone/>
            </a:pPr>
            <a:r>
              <a:rPr lang="en-US" i="0" u="none" dirty="0">
                <a:solidFill>
                  <a:schemeClr val="accent1"/>
                </a:solidFill>
                <a:ea typeface="Arial Rounded"/>
                <a:cs typeface="Arial Rounded"/>
                <a:sym typeface="Arial Rounded"/>
              </a:rPr>
              <a:t>OPTION 3 – DETAIL FEDERAL ASSISTANCE PROGRAMS</a:t>
            </a:r>
            <a:endParaRPr dirty="0">
              <a:solidFill>
                <a:schemeClr val="accent1"/>
              </a:solidFill>
            </a:endParaRPr>
          </a:p>
        </p:txBody>
      </p:sp>
      <p:sp>
        <p:nvSpPr>
          <p:cNvPr id="293" name="Google Shape;293;p28"/>
          <p:cNvSpPr txBox="1">
            <a:spLocks noGrp="1"/>
          </p:cNvSpPr>
          <p:nvPr>
            <p:ph type="body" idx="1"/>
          </p:nvPr>
        </p:nvSpPr>
        <p:spPr>
          <a:xfrm>
            <a:off x="685799" y="1716881"/>
            <a:ext cx="7772400" cy="3424237"/>
          </a:xfrm>
          <a:prstGeom prst="rect">
            <a:avLst/>
          </a:prstGeom>
          <a:noFill/>
          <a:ln>
            <a:noFill/>
          </a:ln>
        </p:spPr>
        <p:txBody>
          <a:bodyPr spcFirstLastPara="1" wrap="square" lIns="91425" tIns="45700" rIns="91425" bIns="45700" anchor="t" anchorCtr="0">
            <a:normAutofit/>
          </a:bodyPr>
          <a:lstStyle/>
          <a:p>
            <a:pPr marL="0" marR="0" lvl="0" indent="0" algn="l" rtl="0">
              <a:lnSpc>
                <a:spcPct val="120000"/>
              </a:lnSpc>
              <a:spcBef>
                <a:spcPts val="0"/>
              </a:spcBef>
              <a:spcAft>
                <a:spcPts val="0"/>
              </a:spcAft>
              <a:buClr>
                <a:schemeClr val="dk1"/>
              </a:buClr>
              <a:buSzPts val="2000"/>
              <a:buNone/>
            </a:pPr>
            <a:r>
              <a:rPr lang="en-US" b="0" i="0" u="none" cap="none" dirty="0">
                <a:solidFill>
                  <a:schemeClr val="dk1"/>
                </a:solidFill>
                <a:latin typeface="Twentieth Century"/>
                <a:ea typeface="Twentieth Century"/>
                <a:cs typeface="Twentieth Century"/>
                <a:sym typeface="Twentieth Century"/>
              </a:rPr>
              <a:t>SUGGESTED SOURCE DOCUMENTS</a:t>
            </a:r>
            <a:endParaRPr dirty="0"/>
          </a:p>
          <a:p>
            <a:pPr marL="685800" marR="0" lvl="1" indent="-228600" algn="l" rtl="0">
              <a:lnSpc>
                <a:spcPct val="120000"/>
              </a:lnSpc>
              <a:spcBef>
                <a:spcPts val="500"/>
              </a:spcBef>
              <a:spcAft>
                <a:spcPts val="0"/>
              </a:spcAft>
              <a:buClr>
                <a:schemeClr val="dk1"/>
              </a:buClr>
              <a:buSzPts val="18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ODE WEB SITE SUMMARY REPORT OF AMOUNT OF FEDERAL CONTRIBUTIONS RECEIVED FROM ODE</a:t>
            </a:r>
            <a:endParaRPr sz="2000" dirty="0"/>
          </a:p>
          <a:p>
            <a:pPr marL="685800" marR="0" lvl="1" indent="-228600" algn="l" rtl="0">
              <a:lnSpc>
                <a:spcPct val="120000"/>
              </a:lnSpc>
              <a:spcBef>
                <a:spcPts val="500"/>
              </a:spcBef>
              <a:spcAft>
                <a:spcPts val="0"/>
              </a:spcAft>
              <a:buClr>
                <a:schemeClr val="dk1"/>
              </a:buClr>
              <a:buSzPts val="18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CFDA #’S ARE LISTED ON THE PRINTOUT FROM THE ODE WEBSITE AND ARE IN AOS USAS MANUAL</a:t>
            </a:r>
            <a:endParaRPr sz="2000" dirty="0"/>
          </a:p>
          <a:p>
            <a:pPr marL="228600" marR="0" lvl="0" indent="-114300" algn="l" rtl="0">
              <a:lnSpc>
                <a:spcPct val="120000"/>
              </a:lnSpc>
              <a:spcBef>
                <a:spcPts val="1000"/>
              </a:spcBef>
              <a:spcAft>
                <a:spcPts val="0"/>
              </a:spcAft>
              <a:buClr>
                <a:schemeClr val="dk1"/>
              </a:buClr>
              <a:buSzPts val="1800"/>
              <a:buFont typeface="Arial"/>
              <a:buNone/>
            </a:pPr>
            <a:endParaRPr sz="1800" b="0" i="0" u="none" strike="noStrike" cap="none" dirty="0">
              <a:solidFill>
                <a:schemeClr val="dk1"/>
              </a:solidFill>
              <a:latin typeface="Twentieth Century"/>
              <a:ea typeface="Twentieth Century"/>
              <a:cs typeface="Twentieth Century"/>
              <a:sym typeface="Twentieth Century"/>
            </a:endParaRPr>
          </a:p>
        </p:txBody>
      </p:sp>
      <p:sp>
        <p:nvSpPr>
          <p:cNvPr id="294" name="Google Shape;294;p28"/>
          <p:cNvSpPr txBox="1"/>
          <p:nvPr/>
        </p:nvSpPr>
        <p:spPr>
          <a:xfrm>
            <a:off x="7885112" y="5883275"/>
            <a:ext cx="57308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t>26</a:t>
            </a:fld>
            <a:endParaRPr/>
          </a:p>
        </p:txBody>
      </p:sp>
      <p:graphicFrame>
        <p:nvGraphicFramePr>
          <p:cNvPr id="295" name="Google Shape;295;p28"/>
          <p:cNvGraphicFramePr/>
          <p:nvPr>
            <p:extLst>
              <p:ext uri="{D42A27DB-BD31-4B8C-83A1-F6EECF244321}">
                <p14:modId xmlns:p14="http://schemas.microsoft.com/office/powerpoint/2010/main" val="2182086768"/>
              </p:ext>
            </p:extLst>
          </p:nvPr>
        </p:nvGraphicFramePr>
        <p:xfrm>
          <a:off x="910884" y="4041379"/>
          <a:ext cx="7547315" cy="1712307"/>
        </p:xfrm>
        <a:graphic>
          <a:graphicData uri="http://schemas.openxmlformats.org/presentationml/2006/ole">
            <mc:AlternateContent xmlns:mc="http://schemas.openxmlformats.org/markup-compatibility/2006">
              <mc:Choice xmlns:v="urn:schemas-microsoft-com:vml" Requires="v">
                <p:oleObj spid="_x0000_s1040" r:id="rId4" imgW="7696200" imgH="1936750" progId="Paint.Picture">
                  <p:embed/>
                </p:oleObj>
              </mc:Choice>
              <mc:Fallback>
                <p:oleObj r:id="rId4" imgW="7696200" imgH="1936750" progId="Paint.Picture">
                  <p:embed/>
                  <p:pic>
                    <p:nvPicPr>
                      <p:cNvPr id="295" name="Google Shape;295;p28"/>
                      <p:cNvPicPr preferRelativeResize="0"/>
                      <p:nvPr/>
                    </p:nvPicPr>
                    <p:blipFill rotWithShape="1">
                      <a:blip r:embed="rId5">
                        <a:alphaModFix/>
                      </a:blip>
                      <a:srcRect/>
                      <a:stretch/>
                    </p:blipFill>
                    <p:spPr>
                      <a:xfrm>
                        <a:off x="910884" y="4041379"/>
                        <a:ext cx="7547315" cy="1712307"/>
                      </a:xfrm>
                      <a:prstGeom prst="rect">
                        <a:avLst/>
                      </a:prstGeom>
                      <a:noFill/>
                      <a:ln w="9525" cap="flat" cmpd="sng">
                        <a:solidFill>
                          <a:schemeClr val="dk1"/>
                        </a:solidFill>
                        <a:prstDash val="solid"/>
                        <a:miter lim="800000"/>
                        <a:headEnd type="none" w="sm" len="sm"/>
                        <a:tailEnd type="none" w="sm" len="sm"/>
                      </a:ln>
                    </p:spPr>
                  </p:pic>
                </p:oleObj>
              </mc:Fallback>
            </mc:AlternateContent>
          </a:graphicData>
        </a:graphic>
      </p:graphicFrame>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9"/>
          <p:cNvSpPr txBox="1">
            <a:spLocks noGrp="1"/>
          </p:cNvSpPr>
          <p:nvPr>
            <p:ph type="title"/>
          </p:nvPr>
        </p:nvSpPr>
        <p:spPr>
          <a:xfrm>
            <a:off x="685800" y="619125"/>
            <a:ext cx="7772400" cy="159543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Rounded"/>
              <a:buNone/>
            </a:pPr>
            <a:r>
              <a:rPr lang="en-US" i="0" u="none" dirty="0">
                <a:solidFill>
                  <a:schemeClr val="accent1"/>
                </a:solidFill>
                <a:ea typeface="Arial Rounded"/>
                <a:cs typeface="Arial Rounded"/>
                <a:sym typeface="Arial Rounded"/>
              </a:rPr>
              <a:t>OPTION 4 – CIVIL PROCEEDINGS</a:t>
            </a:r>
            <a:endParaRPr dirty="0">
              <a:solidFill>
                <a:schemeClr val="accent1"/>
              </a:solidFill>
            </a:endParaRPr>
          </a:p>
        </p:txBody>
      </p:sp>
      <p:sp>
        <p:nvSpPr>
          <p:cNvPr id="302" name="Google Shape;302;p29"/>
          <p:cNvSpPr txBox="1">
            <a:spLocks noGrp="1"/>
          </p:cNvSpPr>
          <p:nvPr>
            <p:ph type="body" idx="1"/>
          </p:nvPr>
        </p:nvSpPr>
        <p:spPr>
          <a:xfrm>
            <a:off x="876300" y="1849438"/>
            <a:ext cx="7581899" cy="3424237"/>
          </a:xfrm>
          <a:prstGeom prst="rect">
            <a:avLst/>
          </a:prstGeom>
          <a:noFill/>
          <a:ln>
            <a:noFill/>
          </a:ln>
        </p:spPr>
        <p:txBody>
          <a:bodyPr spcFirstLastPara="1" wrap="square" lIns="91425" tIns="45700" rIns="91425" bIns="45700" anchor="t" anchorCtr="0">
            <a:normAutofit/>
          </a:bodyPr>
          <a:lstStyle/>
          <a:p>
            <a:pPr marL="228600" marR="0" lvl="0" indent="-228600" rtl="0">
              <a:lnSpc>
                <a:spcPct val="120000"/>
              </a:lnSpc>
              <a:spcBef>
                <a:spcPts val="0"/>
              </a:spcBef>
              <a:spcAft>
                <a:spcPts val="0"/>
              </a:spcAft>
              <a:buClr>
                <a:schemeClr val="dk1"/>
              </a:buClr>
              <a:buSzPts val="2800"/>
              <a:buFont typeface="Arial"/>
              <a:buNone/>
            </a:pPr>
            <a:r>
              <a:rPr lang="en-US" b="0" i="0" u="none" cap="none" dirty="0">
                <a:solidFill>
                  <a:schemeClr val="dk1"/>
                </a:solidFill>
                <a:latin typeface="Twentieth Century"/>
                <a:ea typeface="Twentieth Century"/>
                <a:cs typeface="Twentieth Century"/>
                <a:sym typeface="Twentieth Century"/>
              </a:rPr>
              <a:t>CVLPRC.TXT</a:t>
            </a:r>
            <a:endParaRPr b="0" i="0" u="none" cap="none" dirty="0">
              <a:solidFill>
                <a:schemeClr val="dk1"/>
              </a:solidFill>
              <a:latin typeface="Twentieth Century"/>
              <a:ea typeface="Twentieth Century"/>
              <a:cs typeface="Twentieth Century"/>
              <a:sym typeface="Twentieth Century"/>
            </a:endParaRPr>
          </a:p>
          <a:p>
            <a:pPr marL="228600" marR="0" lvl="0" indent="-228600" algn="l" rtl="0">
              <a:lnSpc>
                <a:spcPct val="120000"/>
              </a:lnSpc>
              <a:spcBef>
                <a:spcPts val="1000"/>
              </a:spcBef>
              <a:spcAft>
                <a:spcPts val="0"/>
              </a:spcAft>
              <a:buClr>
                <a:schemeClr val="dk1"/>
              </a:buClr>
              <a:buSzPts val="2000"/>
              <a:buFont typeface="Arial"/>
              <a:buChar char="•"/>
            </a:pPr>
            <a:r>
              <a:rPr lang="en-US" b="0" i="0" u="none" cap="none" dirty="0">
                <a:solidFill>
                  <a:schemeClr val="dk1"/>
                </a:solidFill>
                <a:latin typeface="Twentieth Century"/>
                <a:ea typeface="Twentieth Century"/>
                <a:cs typeface="Twentieth Century"/>
                <a:sym typeface="Twentieth Century"/>
              </a:rPr>
              <a:t>ENTER DATA FOR ANY LAW SUITS DURING REPORTING PERIOD</a:t>
            </a:r>
            <a:endParaRPr dirty="0"/>
          </a:p>
        </p:txBody>
      </p:sp>
      <p:sp>
        <p:nvSpPr>
          <p:cNvPr id="303" name="Google Shape;303;p29"/>
          <p:cNvSpPr txBox="1"/>
          <p:nvPr/>
        </p:nvSpPr>
        <p:spPr>
          <a:xfrm>
            <a:off x="7885112" y="5883275"/>
            <a:ext cx="57308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t>27</a:t>
            </a:fld>
            <a:endParaRPr/>
          </a:p>
        </p:txBody>
      </p:sp>
      <p:graphicFrame>
        <p:nvGraphicFramePr>
          <p:cNvPr id="304" name="Google Shape;304;p29"/>
          <p:cNvGraphicFramePr/>
          <p:nvPr>
            <p:extLst>
              <p:ext uri="{D42A27DB-BD31-4B8C-83A1-F6EECF244321}">
                <p14:modId xmlns:p14="http://schemas.microsoft.com/office/powerpoint/2010/main" val="2789641987"/>
              </p:ext>
            </p:extLst>
          </p:nvPr>
        </p:nvGraphicFramePr>
        <p:xfrm>
          <a:off x="876301" y="3046609"/>
          <a:ext cx="7008812" cy="2425724"/>
        </p:xfrm>
        <a:graphic>
          <a:graphicData uri="http://schemas.openxmlformats.org/presentationml/2006/ole">
            <mc:AlternateContent xmlns:mc="http://schemas.openxmlformats.org/markup-compatibility/2006">
              <mc:Choice xmlns:v="urn:schemas-microsoft-com:vml" Requires="v">
                <p:oleObj spid="_x0000_s2064" r:id="rId4" imgW="7391400" imgH="2681287" progId="Paint.Picture">
                  <p:embed/>
                </p:oleObj>
              </mc:Choice>
              <mc:Fallback>
                <p:oleObj r:id="rId4" imgW="7391400" imgH="2681287" progId="Paint.Picture">
                  <p:embed/>
                  <p:pic>
                    <p:nvPicPr>
                      <p:cNvPr id="304" name="Google Shape;304;p29"/>
                      <p:cNvPicPr preferRelativeResize="0"/>
                      <p:nvPr/>
                    </p:nvPicPr>
                    <p:blipFill rotWithShape="1">
                      <a:blip r:embed="rId5">
                        <a:alphaModFix/>
                      </a:blip>
                      <a:srcRect/>
                      <a:stretch/>
                    </p:blipFill>
                    <p:spPr>
                      <a:xfrm>
                        <a:off x="876301" y="3046609"/>
                        <a:ext cx="7008812" cy="2425724"/>
                      </a:xfrm>
                      <a:prstGeom prst="rect">
                        <a:avLst/>
                      </a:prstGeom>
                      <a:noFill/>
                      <a:ln w="9525" cap="flat" cmpd="sng">
                        <a:solidFill>
                          <a:schemeClr val="dk1"/>
                        </a:solidFill>
                        <a:prstDash val="solid"/>
                        <a:miter lim="800000"/>
                        <a:headEnd type="none" w="sm" len="sm"/>
                        <a:tailEnd type="none" w="sm" len="sm"/>
                      </a:ln>
                    </p:spPr>
                  </p:pic>
                </p:oleObj>
              </mc:Fallback>
            </mc:AlternateContent>
          </a:graphicData>
        </a:graphic>
      </p:graphicFrame>
    </p:spTree>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0"/>
          <p:cNvSpPr txBox="1">
            <a:spLocks noGrp="1"/>
          </p:cNvSpPr>
          <p:nvPr>
            <p:ph type="title"/>
          </p:nvPr>
        </p:nvSpPr>
        <p:spPr>
          <a:xfrm>
            <a:off x="685800" y="382319"/>
            <a:ext cx="7772400" cy="159543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Rounded"/>
              <a:buNone/>
            </a:pPr>
            <a:r>
              <a:rPr lang="en-US" i="0" u="none" dirty="0">
                <a:solidFill>
                  <a:schemeClr val="accent1"/>
                </a:solidFill>
                <a:ea typeface="Arial Rounded"/>
                <a:cs typeface="Arial Rounded"/>
                <a:sym typeface="Arial Rounded"/>
              </a:rPr>
              <a:t>FINANCIAL DATA REPORTING</a:t>
            </a:r>
            <a:endParaRPr dirty="0">
              <a:solidFill>
                <a:schemeClr val="accent1"/>
              </a:solidFill>
            </a:endParaRPr>
          </a:p>
        </p:txBody>
      </p:sp>
      <p:sp>
        <p:nvSpPr>
          <p:cNvPr id="311" name="Google Shape;311;p30"/>
          <p:cNvSpPr txBox="1">
            <a:spLocks noGrp="1"/>
          </p:cNvSpPr>
          <p:nvPr>
            <p:ph type="body" idx="1"/>
          </p:nvPr>
        </p:nvSpPr>
        <p:spPr>
          <a:xfrm>
            <a:off x="1519310" y="1958999"/>
            <a:ext cx="6365801" cy="3424237"/>
          </a:xfrm>
          <a:prstGeom prst="rect">
            <a:avLst/>
          </a:prstGeom>
          <a:noFill/>
          <a:ln>
            <a:noFill/>
          </a:ln>
        </p:spPr>
        <p:txBody>
          <a:bodyPr spcFirstLastPara="1" wrap="square" lIns="91425" tIns="45700" rIns="91425" bIns="45700" anchor="t" anchorCtr="0">
            <a:normAutofit/>
          </a:bodyPr>
          <a:lstStyle/>
          <a:p>
            <a:pPr marL="0" marR="0" lvl="0" indent="0" algn="l" rtl="0">
              <a:lnSpc>
                <a:spcPct val="120000"/>
              </a:lnSpc>
              <a:spcBef>
                <a:spcPts val="0"/>
              </a:spcBef>
              <a:spcAft>
                <a:spcPts val="0"/>
              </a:spcAft>
              <a:buClr>
                <a:schemeClr val="dk1"/>
              </a:buClr>
              <a:buSzPts val="2000"/>
              <a:buNone/>
            </a:pPr>
            <a:r>
              <a:rPr lang="en-US" b="0" i="0" u="none" cap="none" dirty="0">
                <a:solidFill>
                  <a:schemeClr val="dk1"/>
                </a:solidFill>
                <a:latin typeface="Twentieth Century"/>
                <a:ea typeface="Twentieth Century"/>
                <a:cs typeface="Twentieth Century"/>
                <a:sym typeface="Twentieth Century"/>
              </a:rPr>
              <a:t>DATA IS TO BE REPORTED TO ODE VIA EMIS-R</a:t>
            </a:r>
            <a:endParaRPr dirty="0"/>
          </a:p>
          <a:p>
            <a:pPr marL="685800" marR="0" lvl="1" indent="-228600" algn="l" rtl="0">
              <a:lnSpc>
                <a:spcPct val="120000"/>
              </a:lnSpc>
              <a:spcBef>
                <a:spcPts val="500"/>
              </a:spcBef>
              <a:spcAft>
                <a:spcPts val="0"/>
              </a:spcAft>
              <a:buClr>
                <a:schemeClr val="dk1"/>
              </a:buClr>
              <a:buSzPts val="18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REPORTING PERIOD H</a:t>
            </a:r>
            <a:endParaRPr sz="2000" dirty="0"/>
          </a:p>
          <a:p>
            <a:pPr marL="1143000" marR="0" lvl="2" indent="-228600" algn="l" rtl="0">
              <a:lnSpc>
                <a:spcPct val="120000"/>
              </a:lnSpc>
              <a:spcBef>
                <a:spcPts val="500"/>
              </a:spcBef>
              <a:spcAft>
                <a:spcPts val="0"/>
              </a:spcAft>
              <a:buClr>
                <a:schemeClr val="dk1"/>
              </a:buClr>
              <a:buSzPts val="16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DATA TYPES CONSIST OF:</a:t>
            </a:r>
            <a:endParaRPr sz="2000" dirty="0"/>
          </a:p>
          <a:p>
            <a:pPr marL="1600200" marR="0" lvl="3" indent="-228600" algn="l" rtl="0">
              <a:lnSpc>
                <a:spcPct val="120000"/>
              </a:lnSpc>
              <a:spcBef>
                <a:spcPts val="500"/>
              </a:spcBef>
              <a:spcAft>
                <a:spcPts val="0"/>
              </a:spcAft>
              <a:buClr>
                <a:schemeClr val="dk1"/>
              </a:buClr>
              <a:buSzPts val="14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CASH, BUDGET, AND REVENUE ACCOUNTS</a:t>
            </a:r>
            <a:endParaRPr sz="2000" dirty="0"/>
          </a:p>
          <a:p>
            <a:pPr marL="1600200" marR="0" lvl="3" indent="-228600" algn="l" rtl="0">
              <a:lnSpc>
                <a:spcPct val="120000"/>
              </a:lnSpc>
              <a:spcBef>
                <a:spcPts val="500"/>
              </a:spcBef>
              <a:spcAft>
                <a:spcPts val="0"/>
              </a:spcAft>
              <a:buClr>
                <a:schemeClr val="dk1"/>
              </a:buClr>
              <a:buSzPts val="14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OPERATIONAL UNIT CODES</a:t>
            </a:r>
            <a:endParaRPr sz="2000" dirty="0"/>
          </a:p>
          <a:p>
            <a:pPr marL="1600200" marR="0" lvl="3" indent="-228600" algn="l" rtl="0">
              <a:lnSpc>
                <a:spcPct val="120000"/>
              </a:lnSpc>
              <a:spcBef>
                <a:spcPts val="500"/>
              </a:spcBef>
              <a:spcAft>
                <a:spcPts val="0"/>
              </a:spcAft>
              <a:buClr>
                <a:schemeClr val="dk1"/>
              </a:buClr>
              <a:buSzPts val="14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DATA ENTERED IN USAEMSEDT</a:t>
            </a:r>
            <a:endParaRPr sz="2000" dirty="0"/>
          </a:p>
          <a:p>
            <a:pPr marL="1600200" marR="0" lvl="3" indent="-228600" algn="l" rtl="0">
              <a:lnSpc>
                <a:spcPct val="120000"/>
              </a:lnSpc>
              <a:spcBef>
                <a:spcPts val="500"/>
              </a:spcBef>
              <a:spcAft>
                <a:spcPts val="0"/>
              </a:spcAft>
              <a:buClr>
                <a:schemeClr val="dk1"/>
              </a:buClr>
              <a:buSzPts val="14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DATA ENTERED IN USAEMSDB</a:t>
            </a:r>
            <a:endParaRPr sz="2000" dirty="0"/>
          </a:p>
        </p:txBody>
      </p:sp>
      <p:sp>
        <p:nvSpPr>
          <p:cNvPr id="312" name="Google Shape;312;p30"/>
          <p:cNvSpPr txBox="1"/>
          <p:nvPr/>
        </p:nvSpPr>
        <p:spPr>
          <a:xfrm>
            <a:off x="7885112" y="5883275"/>
            <a:ext cx="57308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t>28</a:t>
            </a:fld>
            <a:endParaRPr/>
          </a:p>
        </p:txBody>
      </p:sp>
    </p:spTree>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1"/>
          <p:cNvSpPr txBox="1">
            <a:spLocks noGrp="1"/>
          </p:cNvSpPr>
          <p:nvPr>
            <p:ph type="title"/>
          </p:nvPr>
        </p:nvSpPr>
        <p:spPr>
          <a:xfrm>
            <a:off x="685800" y="304801"/>
            <a:ext cx="7772400" cy="1295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C4F7A"/>
              </a:buClr>
              <a:buSzPts val="3600"/>
              <a:buFont typeface="Arial Rounded"/>
              <a:buNone/>
            </a:pPr>
            <a:r>
              <a:rPr lang="en-US" i="0" u="none" dirty="0">
                <a:solidFill>
                  <a:schemeClr val="accent1"/>
                </a:solidFill>
                <a:ea typeface="Arial Rounded"/>
                <a:cs typeface="Arial Rounded"/>
                <a:sym typeface="Arial Rounded"/>
              </a:rPr>
              <a:t>USAEMS</a:t>
            </a:r>
            <a:endParaRPr dirty="0">
              <a:solidFill>
                <a:schemeClr val="accent1"/>
              </a:solidFill>
            </a:endParaRPr>
          </a:p>
        </p:txBody>
      </p:sp>
      <p:sp>
        <p:nvSpPr>
          <p:cNvPr id="319" name="Google Shape;319;p31"/>
          <p:cNvSpPr txBox="1">
            <a:spLocks noGrp="1"/>
          </p:cNvSpPr>
          <p:nvPr>
            <p:ph type="body" idx="1"/>
          </p:nvPr>
        </p:nvSpPr>
        <p:spPr>
          <a:xfrm>
            <a:off x="1193408" y="1600201"/>
            <a:ext cx="7064327" cy="4876800"/>
          </a:xfrm>
          <a:prstGeom prst="rect">
            <a:avLst/>
          </a:prstGeom>
          <a:noFill/>
          <a:ln>
            <a:noFill/>
          </a:ln>
        </p:spPr>
        <p:txBody>
          <a:bodyPr spcFirstLastPara="1" wrap="square" lIns="91425" tIns="45700" rIns="91425" bIns="45700" anchor="t" anchorCtr="0">
            <a:noAutofit/>
          </a:bodyPr>
          <a:lstStyle/>
          <a:p>
            <a:pPr marL="65089" marR="0" lvl="1" indent="0" algn="l" rtl="0">
              <a:lnSpc>
                <a:spcPct val="120000"/>
              </a:lnSpc>
              <a:spcBef>
                <a:spcPts val="0"/>
              </a:spcBef>
              <a:spcAft>
                <a:spcPts val="0"/>
              </a:spcAft>
              <a:buClr>
                <a:schemeClr val="dk1"/>
              </a:buClr>
              <a:buSzPts val="1800"/>
              <a:buNone/>
            </a:pPr>
            <a:r>
              <a:rPr lang="en-US" sz="2000" b="0" i="0" u="none" strike="noStrike" cap="none" dirty="0">
                <a:solidFill>
                  <a:schemeClr val="dk1"/>
                </a:solidFill>
                <a:latin typeface="Twentieth Century"/>
                <a:ea typeface="Twentieth Century"/>
                <a:cs typeface="Twentieth Century"/>
                <a:sym typeface="Twentieth Century"/>
              </a:rPr>
              <a:t>EXTRACTS DATA FROM THE USAEMSEDT AND USAEMSDB PROGRAMS AND STORES IT IN A FLAT-FILE LAYOUT TO BE LOADED INTO EMIS-R</a:t>
            </a:r>
            <a:endParaRPr sz="2000" dirty="0"/>
          </a:p>
          <a:p>
            <a:pPr marL="579437" marR="0" lvl="2" indent="-228599" algn="l" rtl="0">
              <a:lnSpc>
                <a:spcPct val="120000"/>
              </a:lnSpc>
              <a:spcBef>
                <a:spcPts val="500"/>
              </a:spcBef>
              <a:spcAft>
                <a:spcPts val="0"/>
              </a:spcAft>
              <a:buClr>
                <a:schemeClr val="dk1"/>
              </a:buClr>
              <a:buSzPts val="16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CHECKS ALL NECESSARY FUNDS ARE CODED WITH A VALID EMIS FUND CATEGORY</a:t>
            </a:r>
            <a:endParaRPr sz="2000" dirty="0"/>
          </a:p>
        </p:txBody>
      </p:sp>
      <p:sp>
        <p:nvSpPr>
          <p:cNvPr id="320" name="Google Shape;320;p31"/>
          <p:cNvSpPr txBox="1"/>
          <p:nvPr/>
        </p:nvSpPr>
        <p:spPr>
          <a:xfrm>
            <a:off x="7885112" y="5883275"/>
            <a:ext cx="57308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5"/>
          <p:cNvSpPr txBox="1">
            <a:spLocks noGrp="1"/>
          </p:cNvSpPr>
          <p:nvPr>
            <p:ph type="title"/>
          </p:nvPr>
        </p:nvSpPr>
        <p:spPr>
          <a:xfrm>
            <a:off x="685800" y="538163"/>
            <a:ext cx="7772400" cy="159543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C4F7A"/>
              </a:buClr>
              <a:buSzPts val="3600"/>
              <a:buFont typeface="Arial Rounded"/>
              <a:buNone/>
            </a:pPr>
            <a:r>
              <a:rPr lang="en-US" i="0" u="none" dirty="0">
                <a:solidFill>
                  <a:schemeClr val="accent1"/>
                </a:solidFill>
                <a:ea typeface="Arial Rounded"/>
                <a:cs typeface="Arial Rounded"/>
                <a:sym typeface="Arial Rounded"/>
              </a:rPr>
              <a:t>DISTRICT/BUILDING FINANCIAL DATA</a:t>
            </a:r>
            <a:endParaRPr dirty="0">
              <a:solidFill>
                <a:schemeClr val="accent1"/>
              </a:solidFill>
            </a:endParaRPr>
          </a:p>
        </p:txBody>
      </p:sp>
      <p:sp>
        <p:nvSpPr>
          <p:cNvPr id="112" name="Google Shape;112;p5"/>
          <p:cNvSpPr txBox="1">
            <a:spLocks noGrp="1"/>
          </p:cNvSpPr>
          <p:nvPr>
            <p:ph type="body" idx="1"/>
          </p:nvPr>
        </p:nvSpPr>
        <p:spPr>
          <a:xfrm>
            <a:off x="838201" y="1739705"/>
            <a:ext cx="7489874" cy="3124200"/>
          </a:xfrm>
          <a:prstGeom prst="rect">
            <a:avLst/>
          </a:prstGeom>
          <a:noFill/>
          <a:ln>
            <a:noFill/>
          </a:ln>
        </p:spPr>
        <p:txBody>
          <a:bodyPr spcFirstLastPara="1" wrap="square" lIns="91425" tIns="45700" rIns="91425" bIns="45700" anchor="t" anchorCtr="0">
            <a:normAutofit/>
          </a:bodyPr>
          <a:lstStyle/>
          <a:p>
            <a:pPr marL="26988" marR="0" lvl="0" indent="0" algn="l" rtl="0">
              <a:lnSpc>
                <a:spcPct val="120000"/>
              </a:lnSpc>
              <a:spcBef>
                <a:spcPts val="0"/>
              </a:spcBef>
              <a:spcAft>
                <a:spcPts val="0"/>
              </a:spcAft>
              <a:buClr>
                <a:schemeClr val="dk1"/>
              </a:buClr>
              <a:buSzPts val="2000"/>
              <a:buNone/>
            </a:pPr>
            <a:r>
              <a:rPr lang="en-US" sz="2000" b="0" i="0" u="none" cap="none" dirty="0">
                <a:solidFill>
                  <a:schemeClr val="dk1"/>
                </a:solidFill>
                <a:latin typeface="Twentieth Century"/>
                <a:ea typeface="Twentieth Century"/>
                <a:cs typeface="Twentieth Century"/>
                <a:sym typeface="Twentieth Century"/>
              </a:rPr>
              <a:t>THE DISTRICT FINANCIAL GENERAL INFORMATION AND BUILDING FINANCIAL INFORMATION </a:t>
            </a:r>
            <a:r>
              <a:rPr lang="en-US" sz="2000" b="1" i="0" u="none" cap="none" dirty="0">
                <a:solidFill>
                  <a:schemeClr val="dk1"/>
                </a:solidFill>
                <a:latin typeface="Twentieth Century"/>
                <a:ea typeface="Twentieth Century"/>
                <a:cs typeface="Twentieth Century"/>
                <a:sym typeface="Twentieth Century"/>
              </a:rPr>
              <a:t>MUST BE ENTERED THROUGH USAEMSDB</a:t>
            </a:r>
            <a:r>
              <a:rPr lang="en-US" sz="2000" b="0" i="0" u="none" cap="none" dirty="0">
                <a:solidFill>
                  <a:schemeClr val="dk1"/>
                </a:solidFill>
                <a:latin typeface="Twentieth Century"/>
                <a:ea typeface="Twentieth Century"/>
                <a:cs typeface="Twentieth Century"/>
                <a:sym typeface="Twentieth Century"/>
              </a:rPr>
              <a:t>.  THIS DATA WILL BE REPORTED UNDER FINANCIAL REPORTING PERIOD H FOR FY</a:t>
            </a:r>
            <a:r>
              <a:rPr lang="en-US" dirty="0"/>
              <a:t>20</a:t>
            </a:r>
            <a:r>
              <a:rPr lang="en-US" sz="2000" b="0" i="0" u="none" cap="none" dirty="0">
                <a:solidFill>
                  <a:schemeClr val="dk1"/>
                </a:solidFill>
                <a:latin typeface="Twentieth Century"/>
                <a:ea typeface="Twentieth Century"/>
                <a:cs typeface="Twentieth Century"/>
                <a:sym typeface="Twentieth Century"/>
              </a:rPr>
              <a:t>.</a:t>
            </a:r>
            <a:endParaRPr dirty="0"/>
          </a:p>
          <a:p>
            <a:pPr marL="171450" marR="0" lvl="0" indent="-144462" algn="l" rtl="0">
              <a:lnSpc>
                <a:spcPct val="120000"/>
              </a:lnSpc>
              <a:spcBef>
                <a:spcPts val="1000"/>
              </a:spcBef>
              <a:spcAft>
                <a:spcPts val="0"/>
              </a:spcAft>
              <a:buClr>
                <a:schemeClr val="dk1"/>
              </a:buClr>
              <a:buSzPts val="1100"/>
              <a:buFont typeface="Arial"/>
              <a:buNone/>
            </a:pPr>
            <a:endParaRPr sz="1100" b="0" i="0" u="none" cap="none" dirty="0">
              <a:solidFill>
                <a:schemeClr val="dk1"/>
              </a:solidFill>
              <a:latin typeface="Twentieth Century"/>
              <a:ea typeface="Twentieth Century"/>
              <a:cs typeface="Twentieth Century"/>
              <a:sym typeface="Twentieth Century"/>
            </a:endParaRPr>
          </a:p>
          <a:p>
            <a:pPr marL="171450" marR="0" lvl="0" indent="-17462" algn="l" rtl="0">
              <a:lnSpc>
                <a:spcPct val="120000"/>
              </a:lnSpc>
              <a:spcBef>
                <a:spcPts val="1000"/>
              </a:spcBef>
              <a:spcAft>
                <a:spcPts val="0"/>
              </a:spcAft>
              <a:buClr>
                <a:schemeClr val="dk1"/>
              </a:buClr>
              <a:buSzPts val="2000"/>
              <a:buFont typeface="Arial"/>
              <a:buNone/>
            </a:pPr>
            <a:endParaRPr sz="2000" b="0" i="0" u="none" cap="none" dirty="0">
              <a:solidFill>
                <a:schemeClr val="dk1"/>
              </a:solidFill>
              <a:latin typeface="Twentieth Century"/>
              <a:ea typeface="Twentieth Century"/>
              <a:cs typeface="Twentieth Century"/>
              <a:sym typeface="Twentieth Century"/>
            </a:endParaRPr>
          </a:p>
          <a:p>
            <a:pPr marL="171450" marR="0" lvl="0" indent="-17462" algn="l" rtl="0">
              <a:lnSpc>
                <a:spcPct val="120000"/>
              </a:lnSpc>
              <a:spcBef>
                <a:spcPts val="1000"/>
              </a:spcBef>
              <a:spcAft>
                <a:spcPts val="0"/>
              </a:spcAft>
              <a:buClr>
                <a:schemeClr val="dk1"/>
              </a:buClr>
              <a:buSzPts val="2000"/>
              <a:buFont typeface="Arial"/>
              <a:buNone/>
            </a:pPr>
            <a:endParaRPr sz="2000" b="0" i="0" u="none" cap="none" dirty="0">
              <a:solidFill>
                <a:schemeClr val="dk1"/>
              </a:solidFill>
              <a:latin typeface="Twentieth Century"/>
              <a:ea typeface="Twentieth Century"/>
              <a:cs typeface="Twentieth Century"/>
              <a:sym typeface="Twentieth Century"/>
            </a:endParaRPr>
          </a:p>
          <a:p>
            <a:pPr marL="228600" marR="0" lvl="0" indent="-101600" algn="l" rtl="0">
              <a:lnSpc>
                <a:spcPct val="120000"/>
              </a:lnSpc>
              <a:spcBef>
                <a:spcPts val="1000"/>
              </a:spcBef>
              <a:spcAft>
                <a:spcPts val="0"/>
              </a:spcAft>
              <a:buClr>
                <a:schemeClr val="dk1"/>
              </a:buClr>
              <a:buSzPts val="2000"/>
              <a:buFont typeface="Arial"/>
              <a:buNone/>
            </a:pPr>
            <a:endParaRPr sz="2000" b="0" i="0" u="none" cap="none" dirty="0">
              <a:solidFill>
                <a:schemeClr val="dk1"/>
              </a:solidFill>
              <a:latin typeface="Twentieth Century"/>
              <a:ea typeface="Twentieth Century"/>
              <a:cs typeface="Twentieth Century"/>
              <a:sym typeface="Twentieth Century"/>
            </a:endParaRPr>
          </a:p>
        </p:txBody>
      </p:sp>
      <p:pic>
        <p:nvPicPr>
          <p:cNvPr id="113" name="Google Shape;113;p5"/>
          <p:cNvPicPr preferRelativeResize="0"/>
          <p:nvPr/>
        </p:nvPicPr>
        <p:blipFill rotWithShape="1">
          <a:blip r:embed="rId3">
            <a:alphaModFix/>
          </a:blip>
          <a:srcRect l="21528" t="25926" r="15278" b="57339"/>
          <a:stretch/>
        </p:blipFill>
        <p:spPr>
          <a:xfrm>
            <a:off x="407194" y="3500243"/>
            <a:ext cx="8329612" cy="1363662"/>
          </a:xfrm>
          <a:prstGeom prst="rect">
            <a:avLst/>
          </a:prstGeom>
          <a:noFill/>
          <a:ln w="9525" cap="flat" cmpd="sng">
            <a:solidFill>
              <a:schemeClr val="dk1"/>
            </a:solidFill>
            <a:prstDash val="solid"/>
            <a:miter lim="800000"/>
            <a:headEnd type="none" w="sm" len="sm"/>
            <a:tailEnd type="none" w="sm" len="sm"/>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1"/>
          <p:cNvSpPr txBox="1">
            <a:spLocks noGrp="1"/>
          </p:cNvSpPr>
          <p:nvPr>
            <p:ph type="title"/>
          </p:nvPr>
        </p:nvSpPr>
        <p:spPr>
          <a:xfrm>
            <a:off x="685799" y="276665"/>
            <a:ext cx="7772400" cy="1295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C4F7A"/>
              </a:buClr>
              <a:buSzPts val="3600"/>
              <a:buFont typeface="Arial Rounded"/>
              <a:buNone/>
            </a:pPr>
            <a:r>
              <a:rPr lang="en-US" i="0" u="none" dirty="0">
                <a:solidFill>
                  <a:schemeClr val="accent1"/>
                </a:solidFill>
                <a:ea typeface="Arial Rounded"/>
                <a:cs typeface="Arial Rounded"/>
                <a:sym typeface="Arial Rounded"/>
              </a:rPr>
              <a:t>USAEMS </a:t>
            </a:r>
            <a:r>
              <a:rPr lang="en-US" i="0" u="none" dirty="0" err="1">
                <a:solidFill>
                  <a:schemeClr val="accent1"/>
                </a:solidFill>
                <a:ea typeface="Arial Rounded"/>
                <a:cs typeface="Arial Rounded"/>
                <a:sym typeface="Arial Rounded"/>
              </a:rPr>
              <a:t>cont</a:t>
            </a:r>
            <a:r>
              <a:rPr lang="en-US" i="0" u="none" dirty="0">
                <a:solidFill>
                  <a:schemeClr val="accent1"/>
                </a:solidFill>
                <a:ea typeface="Arial Rounded"/>
                <a:cs typeface="Arial Rounded"/>
                <a:sym typeface="Arial Rounded"/>
              </a:rPr>
              <a:t>…</a:t>
            </a:r>
            <a:endParaRPr dirty="0">
              <a:solidFill>
                <a:schemeClr val="accent1"/>
              </a:solidFill>
            </a:endParaRPr>
          </a:p>
        </p:txBody>
      </p:sp>
      <p:sp>
        <p:nvSpPr>
          <p:cNvPr id="319" name="Google Shape;319;p31"/>
          <p:cNvSpPr txBox="1">
            <a:spLocks noGrp="1"/>
          </p:cNvSpPr>
          <p:nvPr>
            <p:ph type="body" idx="1"/>
          </p:nvPr>
        </p:nvSpPr>
        <p:spPr>
          <a:xfrm>
            <a:off x="900332" y="1303337"/>
            <a:ext cx="7244862" cy="5277997"/>
          </a:xfrm>
          <a:prstGeom prst="rect">
            <a:avLst/>
          </a:prstGeom>
          <a:noFill/>
          <a:ln>
            <a:noFill/>
          </a:ln>
        </p:spPr>
        <p:txBody>
          <a:bodyPr spcFirstLastPara="1" wrap="square" lIns="91425" tIns="45700" rIns="91425" bIns="45700" anchor="t" anchorCtr="0">
            <a:noAutofit/>
          </a:bodyPr>
          <a:lstStyle/>
          <a:p>
            <a:pPr marL="350838" marR="0" lvl="2" indent="0" algn="l" rtl="0">
              <a:lnSpc>
                <a:spcPct val="120000"/>
              </a:lnSpc>
              <a:spcBef>
                <a:spcPts val="500"/>
              </a:spcBef>
              <a:spcAft>
                <a:spcPts val="0"/>
              </a:spcAft>
              <a:buClr>
                <a:schemeClr val="dk1"/>
              </a:buClr>
              <a:buSzPts val="2000"/>
              <a:buNone/>
            </a:pPr>
            <a:r>
              <a:rPr lang="en-US" sz="2000" b="0" i="0" u="none" strike="noStrike" cap="none" dirty="0">
                <a:solidFill>
                  <a:schemeClr val="dk1"/>
                </a:solidFill>
                <a:latin typeface="Twentieth Century"/>
                <a:ea typeface="Twentieth Century"/>
                <a:cs typeface="Twentieth Century"/>
                <a:sym typeface="Twentieth Century"/>
              </a:rPr>
              <a:t>ALSO CHECKS ALL USAEMSEDT OPTIONS HAVE BEEN COMPLETED</a:t>
            </a:r>
            <a:endParaRPr sz="2000" dirty="0"/>
          </a:p>
          <a:p>
            <a:pPr marL="911225" marR="0" lvl="3" indent="-228600" algn="l" rtl="0">
              <a:lnSpc>
                <a:spcPct val="120000"/>
              </a:lnSpc>
              <a:spcBef>
                <a:spcPts val="500"/>
              </a:spcBef>
              <a:spcAft>
                <a:spcPts val="0"/>
              </a:spcAft>
              <a:buClr>
                <a:schemeClr val="dk1"/>
              </a:buClr>
              <a:buSzPts val="14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WARNING MESSAGE ISSUED IF CASH RECONCILIATION NOT IN BALANCE OR CONTAINS ERRORS</a:t>
            </a:r>
            <a:endParaRPr sz="2000" dirty="0"/>
          </a:p>
          <a:p>
            <a:pPr marL="911225" marR="0" lvl="3" indent="-228600" algn="l" rtl="0">
              <a:lnSpc>
                <a:spcPct val="120000"/>
              </a:lnSpc>
              <a:spcBef>
                <a:spcPts val="500"/>
              </a:spcBef>
              <a:spcAft>
                <a:spcPts val="0"/>
              </a:spcAft>
              <a:buClr>
                <a:schemeClr val="dk1"/>
              </a:buClr>
              <a:buSzPts val="14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WARNINGS MESSAGES ISSUED IF ANY OF THE OPTIONS AREN’T COMPLETED</a:t>
            </a:r>
            <a:endParaRPr sz="2000" dirty="0"/>
          </a:p>
          <a:p>
            <a:pPr marL="911225" marR="0" lvl="3" indent="-228600" algn="l" rtl="0">
              <a:lnSpc>
                <a:spcPct val="120000"/>
              </a:lnSpc>
              <a:spcBef>
                <a:spcPts val="500"/>
              </a:spcBef>
              <a:spcAft>
                <a:spcPts val="0"/>
              </a:spcAft>
              <a:buClr>
                <a:schemeClr val="dk1"/>
              </a:buClr>
              <a:buSzPts val="14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FATAL MESSAGE ISSUED IF FEDERAL ASSISTANCE DETAIL RECORD DOES NOT CONTAIN CFDA NUMBERS</a:t>
            </a:r>
            <a:endParaRPr sz="2000" dirty="0"/>
          </a:p>
          <a:p>
            <a:pPr marL="911225" marR="0" lvl="3" indent="-228600" algn="l" rtl="0">
              <a:lnSpc>
                <a:spcPct val="120000"/>
              </a:lnSpc>
              <a:spcBef>
                <a:spcPts val="500"/>
              </a:spcBef>
              <a:spcAft>
                <a:spcPts val="0"/>
              </a:spcAft>
              <a:buClr>
                <a:schemeClr val="dk1"/>
              </a:buClr>
              <a:buSzPts val="14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FATAL MESSAGE ISSUED IF FEDERAL ASSISTANCE SUMMARY RECORD’S FISCAL YEAR IS NOT THE CURRENT FISCAL YEAR </a:t>
            </a:r>
            <a:endParaRPr sz="2000" dirty="0"/>
          </a:p>
        </p:txBody>
      </p:sp>
      <p:sp>
        <p:nvSpPr>
          <p:cNvPr id="320" name="Google Shape;320;p31"/>
          <p:cNvSpPr txBox="1"/>
          <p:nvPr/>
        </p:nvSpPr>
        <p:spPr>
          <a:xfrm>
            <a:off x="7885112" y="5883275"/>
            <a:ext cx="57308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t>30</a:t>
            </a:fld>
            <a:endParaRPr/>
          </a:p>
        </p:txBody>
      </p:sp>
    </p:spTree>
    <p:extLst>
      <p:ext uri="{BB962C8B-B14F-4D97-AF65-F5344CB8AC3E}">
        <p14:creationId xmlns:p14="http://schemas.microsoft.com/office/powerpoint/2010/main" val="3492697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1"/>
          <p:cNvSpPr txBox="1">
            <a:spLocks noGrp="1"/>
          </p:cNvSpPr>
          <p:nvPr>
            <p:ph type="title"/>
          </p:nvPr>
        </p:nvSpPr>
        <p:spPr>
          <a:xfrm>
            <a:off x="685799" y="276665"/>
            <a:ext cx="7772400" cy="1295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C4F7A"/>
              </a:buClr>
              <a:buSzPts val="3600"/>
              <a:buFont typeface="Arial Rounded"/>
              <a:buNone/>
            </a:pPr>
            <a:r>
              <a:rPr lang="en-US" i="0" u="none" dirty="0">
                <a:solidFill>
                  <a:schemeClr val="accent1"/>
                </a:solidFill>
                <a:ea typeface="Arial Rounded"/>
                <a:cs typeface="Arial Rounded"/>
                <a:sym typeface="Arial Rounded"/>
              </a:rPr>
              <a:t>USAEMS </a:t>
            </a:r>
            <a:r>
              <a:rPr lang="en-US" i="0" u="none" dirty="0" err="1">
                <a:solidFill>
                  <a:schemeClr val="accent1"/>
                </a:solidFill>
                <a:ea typeface="Arial Rounded"/>
                <a:cs typeface="Arial Rounded"/>
                <a:sym typeface="Arial Rounded"/>
              </a:rPr>
              <a:t>cont</a:t>
            </a:r>
            <a:r>
              <a:rPr lang="en-US" i="0" u="none" dirty="0">
                <a:solidFill>
                  <a:schemeClr val="accent1"/>
                </a:solidFill>
                <a:ea typeface="Arial Rounded"/>
                <a:cs typeface="Arial Rounded"/>
                <a:sym typeface="Arial Rounded"/>
              </a:rPr>
              <a:t>…</a:t>
            </a:r>
            <a:endParaRPr dirty="0">
              <a:solidFill>
                <a:schemeClr val="accent1"/>
              </a:solidFill>
            </a:endParaRPr>
          </a:p>
        </p:txBody>
      </p:sp>
      <p:sp>
        <p:nvSpPr>
          <p:cNvPr id="319" name="Google Shape;319;p31"/>
          <p:cNvSpPr txBox="1">
            <a:spLocks noGrp="1"/>
          </p:cNvSpPr>
          <p:nvPr>
            <p:ph type="body" idx="1"/>
          </p:nvPr>
        </p:nvSpPr>
        <p:spPr>
          <a:xfrm>
            <a:off x="844062" y="1668463"/>
            <a:ext cx="7287064" cy="3395272"/>
          </a:xfrm>
          <a:prstGeom prst="rect">
            <a:avLst/>
          </a:prstGeom>
          <a:noFill/>
          <a:ln>
            <a:noFill/>
          </a:ln>
        </p:spPr>
        <p:txBody>
          <a:bodyPr spcFirstLastPara="1" wrap="square" lIns="91425" tIns="45700" rIns="91425" bIns="45700" anchor="t" anchorCtr="0">
            <a:noAutofit/>
          </a:bodyPr>
          <a:lstStyle/>
          <a:p>
            <a:pPr marL="350838" marR="0" lvl="2" indent="0" algn="l" rtl="0">
              <a:lnSpc>
                <a:spcPct val="120000"/>
              </a:lnSpc>
              <a:spcBef>
                <a:spcPts val="500"/>
              </a:spcBef>
              <a:spcAft>
                <a:spcPts val="0"/>
              </a:spcAft>
              <a:buClr>
                <a:schemeClr val="dk1"/>
              </a:buClr>
              <a:buSzPts val="1600"/>
              <a:buNone/>
            </a:pPr>
            <a:r>
              <a:rPr lang="en-US" sz="2000" b="0" i="0" u="none" strike="noStrike" cap="none" dirty="0">
                <a:solidFill>
                  <a:schemeClr val="dk1"/>
                </a:solidFill>
                <a:latin typeface="Twentieth Century"/>
                <a:ea typeface="Twentieth Century"/>
                <a:cs typeface="Twentieth Century"/>
                <a:sym typeface="Twentieth Century"/>
              </a:rPr>
              <a:t>CREATES TWO OUTPUT FILES:</a:t>
            </a:r>
            <a:endParaRPr sz="2000" dirty="0"/>
          </a:p>
          <a:p>
            <a:pPr marL="911225" marR="0" lvl="3" indent="-228600" algn="l" rtl="0">
              <a:lnSpc>
                <a:spcPct val="120000"/>
              </a:lnSpc>
              <a:spcBef>
                <a:spcPts val="500"/>
              </a:spcBef>
              <a:spcAft>
                <a:spcPts val="0"/>
              </a:spcAft>
              <a:buClr>
                <a:schemeClr val="dk1"/>
              </a:buClr>
              <a:buSzPts val="14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USAEMS_EMISR.SEQ (PARTIAL OUTPUT FILE</a:t>
            </a:r>
            <a:r>
              <a:rPr lang="en-US" sz="2000" b="1" i="0" u="none" strike="noStrike" cap="none" dirty="0">
                <a:solidFill>
                  <a:schemeClr val="dk1"/>
                </a:solidFill>
                <a:latin typeface="Twentieth Century"/>
                <a:ea typeface="Twentieth Century"/>
                <a:cs typeface="Twentieth Century"/>
                <a:sym typeface="Twentieth Century"/>
              </a:rPr>
              <a:t>) </a:t>
            </a:r>
            <a:r>
              <a:rPr lang="en-US" sz="2000" i="0" u="none" strike="noStrike" cap="none" dirty="0">
                <a:solidFill>
                  <a:srgbClr val="C00000"/>
                </a:solidFill>
                <a:sym typeface="Twentieth Century"/>
              </a:rPr>
              <a:t>*DISTRICTS LOADS INTO EMIS-R*</a:t>
            </a:r>
            <a:endParaRPr sz="2000" dirty="0">
              <a:solidFill>
                <a:srgbClr val="C00000"/>
              </a:solidFill>
            </a:endParaRPr>
          </a:p>
          <a:p>
            <a:pPr marL="911225" marR="0" lvl="3" indent="-228600" algn="l" rtl="0">
              <a:lnSpc>
                <a:spcPct val="120000"/>
              </a:lnSpc>
              <a:spcBef>
                <a:spcPts val="500"/>
              </a:spcBef>
              <a:spcAft>
                <a:spcPts val="0"/>
              </a:spcAft>
              <a:buClr>
                <a:schemeClr val="dk1"/>
              </a:buClr>
              <a:buSzPts val="14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USAEMS.SEQ (FULL OUTPUT FILE)  </a:t>
            </a:r>
            <a:r>
              <a:rPr lang="en-US" sz="2000" i="0" u="none" strike="noStrike" cap="none" dirty="0">
                <a:solidFill>
                  <a:srgbClr val="C00000"/>
                </a:solidFill>
                <a:sym typeface="Twentieth Century"/>
              </a:rPr>
              <a:t>*DO NOT LOAD INTO EMIS-R UNLESS LOADING ITC DATA*</a:t>
            </a:r>
            <a:endParaRPr sz="2000" dirty="0">
              <a:solidFill>
                <a:srgbClr val="C00000"/>
              </a:solidFill>
            </a:endParaRPr>
          </a:p>
        </p:txBody>
      </p:sp>
      <p:sp>
        <p:nvSpPr>
          <p:cNvPr id="320" name="Google Shape;320;p31"/>
          <p:cNvSpPr txBox="1"/>
          <p:nvPr/>
        </p:nvSpPr>
        <p:spPr>
          <a:xfrm>
            <a:off x="7885112" y="5883275"/>
            <a:ext cx="57308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t>31</a:t>
            </a:fld>
            <a:endParaRPr/>
          </a:p>
        </p:txBody>
      </p:sp>
    </p:spTree>
    <p:extLst>
      <p:ext uri="{BB962C8B-B14F-4D97-AF65-F5344CB8AC3E}">
        <p14:creationId xmlns:p14="http://schemas.microsoft.com/office/powerpoint/2010/main" val="2842030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32"/>
          <p:cNvSpPr txBox="1">
            <a:spLocks noGrp="1"/>
          </p:cNvSpPr>
          <p:nvPr>
            <p:ph type="title"/>
          </p:nvPr>
        </p:nvSpPr>
        <p:spPr>
          <a:xfrm>
            <a:off x="685800" y="99646"/>
            <a:ext cx="7772400" cy="159543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Rounded"/>
              <a:buNone/>
            </a:pPr>
            <a:r>
              <a:rPr lang="en-US" i="0" u="none" dirty="0">
                <a:solidFill>
                  <a:schemeClr val="accent1"/>
                </a:solidFill>
                <a:ea typeface="Arial Rounded"/>
                <a:cs typeface="Arial Rounded"/>
                <a:sym typeface="Arial Rounded"/>
              </a:rPr>
              <a:t>USAEMS_EMISR.SEQ</a:t>
            </a:r>
            <a:endParaRPr dirty="0">
              <a:solidFill>
                <a:schemeClr val="accent1"/>
              </a:solidFill>
            </a:endParaRPr>
          </a:p>
        </p:txBody>
      </p:sp>
      <p:sp>
        <p:nvSpPr>
          <p:cNvPr id="326" name="Google Shape;326;p32"/>
          <p:cNvSpPr txBox="1">
            <a:spLocks noGrp="1"/>
          </p:cNvSpPr>
          <p:nvPr>
            <p:ph type="body" idx="1"/>
          </p:nvPr>
        </p:nvSpPr>
        <p:spPr>
          <a:xfrm>
            <a:off x="960119" y="1244417"/>
            <a:ext cx="7255413" cy="5089525"/>
          </a:xfrm>
          <a:prstGeom prst="rect">
            <a:avLst/>
          </a:prstGeom>
          <a:noFill/>
          <a:ln>
            <a:noFill/>
          </a:ln>
        </p:spPr>
        <p:txBody>
          <a:bodyPr spcFirstLastPara="1" wrap="square" lIns="91425" tIns="45700" rIns="91425" bIns="45700" anchor="t" anchorCtr="0">
            <a:normAutofit/>
          </a:bodyPr>
          <a:lstStyle/>
          <a:p>
            <a:pPr marL="182562" marR="0" lvl="0" indent="-182562" algn="l" rtl="0">
              <a:lnSpc>
                <a:spcPct val="100000"/>
              </a:lnSpc>
              <a:spcBef>
                <a:spcPts val="0"/>
              </a:spcBef>
              <a:spcAft>
                <a:spcPts val="0"/>
              </a:spcAft>
              <a:buClr>
                <a:schemeClr val="dk1"/>
              </a:buClr>
              <a:buSzPts val="1900"/>
              <a:buFont typeface="Arial"/>
              <a:buChar char="•"/>
            </a:pPr>
            <a:r>
              <a:rPr lang="en-US" sz="1800" i="0" u="none" cap="none" dirty="0">
                <a:solidFill>
                  <a:srgbClr val="C00000"/>
                </a:solidFill>
                <a:latin typeface="Calibri"/>
                <a:ea typeface="Calibri"/>
                <a:cs typeface="Calibri"/>
                <a:sym typeface="Calibri"/>
              </a:rPr>
              <a:t>PARTIAL OUTPUT FILE</a:t>
            </a:r>
            <a:r>
              <a:rPr lang="en-US" sz="1800" i="0" u="none" cap="none" dirty="0">
                <a:solidFill>
                  <a:srgbClr val="FF0000"/>
                </a:solidFill>
                <a:latin typeface="Calibri"/>
                <a:ea typeface="Calibri"/>
                <a:cs typeface="Calibri"/>
                <a:sym typeface="Calibri"/>
              </a:rPr>
              <a:t> </a:t>
            </a:r>
            <a:r>
              <a:rPr lang="en-US" sz="1800" i="0" u="none" cap="none" dirty="0">
                <a:solidFill>
                  <a:schemeClr val="dk1"/>
                </a:solidFill>
                <a:latin typeface="Calibri"/>
                <a:ea typeface="Calibri"/>
                <a:cs typeface="Calibri"/>
                <a:sym typeface="Calibri"/>
              </a:rPr>
              <a:t>THAT INCLUDES:</a:t>
            </a:r>
            <a:endParaRPr sz="1800" dirty="0"/>
          </a:p>
          <a:p>
            <a:pPr marL="685800" marR="0" lvl="1" indent="-182562" algn="l" rtl="0">
              <a:lnSpc>
                <a:spcPct val="100000"/>
              </a:lnSpc>
              <a:spcBef>
                <a:spcPts val="500"/>
              </a:spcBef>
              <a:spcAft>
                <a:spcPts val="0"/>
              </a:spcAft>
              <a:buClr>
                <a:schemeClr val="dk1"/>
              </a:buClr>
              <a:buSzPts val="1500"/>
              <a:buFont typeface="Arial"/>
              <a:buChar char="•"/>
            </a:pPr>
            <a:r>
              <a:rPr lang="en-US" i="0" u="none" strike="noStrike" cap="none" dirty="0">
                <a:solidFill>
                  <a:schemeClr val="dk1"/>
                </a:solidFill>
                <a:latin typeface="Calibri"/>
                <a:ea typeface="Calibri"/>
                <a:cs typeface="Calibri"/>
                <a:sym typeface="Calibri"/>
              </a:rPr>
              <a:t>CASH RECONCILIATION</a:t>
            </a:r>
            <a:endParaRPr dirty="0"/>
          </a:p>
          <a:p>
            <a:pPr marL="685800" marR="0" lvl="1" indent="-182562" algn="l" rtl="0">
              <a:lnSpc>
                <a:spcPct val="100000"/>
              </a:lnSpc>
              <a:spcBef>
                <a:spcPts val="500"/>
              </a:spcBef>
              <a:spcAft>
                <a:spcPts val="0"/>
              </a:spcAft>
              <a:buClr>
                <a:schemeClr val="dk1"/>
              </a:buClr>
              <a:buSzPts val="1500"/>
              <a:buFont typeface="Arial"/>
              <a:buChar char="•"/>
            </a:pPr>
            <a:r>
              <a:rPr lang="en-US" i="0" u="none" strike="noStrike" cap="none" dirty="0">
                <a:solidFill>
                  <a:schemeClr val="dk1"/>
                </a:solidFill>
                <a:latin typeface="Calibri"/>
                <a:ea typeface="Calibri"/>
                <a:cs typeface="Calibri"/>
                <a:sym typeface="Calibri"/>
              </a:rPr>
              <a:t>FEDERAL ASSISTANCE SUMMARY AND DETAIL</a:t>
            </a:r>
            <a:endParaRPr dirty="0"/>
          </a:p>
          <a:p>
            <a:pPr marL="685800" marR="0" lvl="1" indent="-182562" algn="l" rtl="0">
              <a:lnSpc>
                <a:spcPct val="100000"/>
              </a:lnSpc>
              <a:spcBef>
                <a:spcPts val="500"/>
              </a:spcBef>
              <a:spcAft>
                <a:spcPts val="0"/>
              </a:spcAft>
              <a:buClr>
                <a:schemeClr val="dk1"/>
              </a:buClr>
              <a:buSzPts val="1500"/>
              <a:buFont typeface="Arial"/>
              <a:buChar char="•"/>
            </a:pPr>
            <a:r>
              <a:rPr lang="en-US" i="0" u="none" strike="noStrike" cap="none" dirty="0">
                <a:solidFill>
                  <a:schemeClr val="dk1"/>
                </a:solidFill>
                <a:latin typeface="Calibri"/>
                <a:ea typeface="Calibri"/>
                <a:cs typeface="Calibri"/>
                <a:sym typeface="Calibri"/>
              </a:rPr>
              <a:t>CIVIL PROCEEDINGS</a:t>
            </a:r>
            <a:endParaRPr dirty="0"/>
          </a:p>
          <a:p>
            <a:pPr marL="685800" marR="0" lvl="1" indent="-182562" algn="l" rtl="0">
              <a:lnSpc>
                <a:spcPct val="100000"/>
              </a:lnSpc>
              <a:spcBef>
                <a:spcPts val="500"/>
              </a:spcBef>
              <a:spcAft>
                <a:spcPts val="0"/>
              </a:spcAft>
              <a:buClr>
                <a:schemeClr val="dk1"/>
              </a:buClr>
              <a:buSzPts val="1500"/>
              <a:buFont typeface="Arial"/>
              <a:buChar char="•"/>
            </a:pPr>
            <a:r>
              <a:rPr lang="en-US" i="0" u="none" strike="noStrike" cap="none" dirty="0">
                <a:solidFill>
                  <a:schemeClr val="dk1"/>
                </a:solidFill>
                <a:latin typeface="Calibri"/>
                <a:ea typeface="Calibri"/>
                <a:cs typeface="Calibri"/>
                <a:sym typeface="Calibri"/>
              </a:rPr>
              <a:t>DISTRICT AND BUILDING PROFILE INFORMATION</a:t>
            </a:r>
            <a:endParaRPr dirty="0"/>
          </a:p>
          <a:p>
            <a:pPr marL="685800" marR="0" lvl="1" indent="-182562" algn="l" rtl="0">
              <a:lnSpc>
                <a:spcPct val="100000"/>
              </a:lnSpc>
              <a:spcBef>
                <a:spcPts val="500"/>
              </a:spcBef>
              <a:spcAft>
                <a:spcPts val="0"/>
              </a:spcAft>
              <a:buClr>
                <a:schemeClr val="dk1"/>
              </a:buClr>
              <a:buSzPts val="1500"/>
              <a:buFont typeface="Arial"/>
              <a:buChar char="•"/>
            </a:pPr>
            <a:r>
              <a:rPr lang="en-US" i="0" u="none" strike="noStrike" cap="none" dirty="0">
                <a:solidFill>
                  <a:schemeClr val="dk1"/>
                </a:solidFill>
                <a:latin typeface="Calibri"/>
                <a:ea typeface="Calibri"/>
                <a:cs typeface="Calibri"/>
                <a:sym typeface="Calibri"/>
              </a:rPr>
              <a:t>WILL </a:t>
            </a:r>
            <a:r>
              <a:rPr lang="en-US" i="0" u="none" strike="noStrike" cap="none" dirty="0">
                <a:solidFill>
                  <a:srgbClr val="C00000"/>
                </a:solidFill>
                <a:latin typeface="Calibri"/>
                <a:ea typeface="Calibri"/>
                <a:cs typeface="Calibri"/>
                <a:sym typeface="Calibri"/>
              </a:rPr>
              <a:t>EXCLUDE</a:t>
            </a:r>
            <a:r>
              <a:rPr lang="en-US" i="0" u="none" strike="noStrike" cap="none" dirty="0">
                <a:solidFill>
                  <a:srgbClr val="FF0000"/>
                </a:solidFill>
                <a:latin typeface="Calibri"/>
                <a:ea typeface="Calibri"/>
                <a:cs typeface="Calibri"/>
                <a:sym typeface="Calibri"/>
              </a:rPr>
              <a:t> </a:t>
            </a:r>
            <a:r>
              <a:rPr lang="en-US" i="0" u="none" strike="noStrike" cap="none" dirty="0">
                <a:solidFill>
                  <a:schemeClr val="dk1"/>
                </a:solidFill>
                <a:latin typeface="Calibri"/>
                <a:ea typeface="Calibri"/>
                <a:cs typeface="Calibri"/>
                <a:sym typeface="Calibri"/>
              </a:rPr>
              <a:t>THE ACCOUNT AND OPERATIONAL UNIT RECORDS. </a:t>
            </a:r>
            <a:endParaRPr dirty="0"/>
          </a:p>
          <a:p>
            <a:pPr marL="182562" marR="0" lvl="0" indent="-182562" algn="l" rtl="0">
              <a:lnSpc>
                <a:spcPct val="100000"/>
              </a:lnSpc>
              <a:spcBef>
                <a:spcPts val="1000"/>
              </a:spcBef>
              <a:spcAft>
                <a:spcPts val="0"/>
              </a:spcAft>
              <a:buClr>
                <a:schemeClr val="dk1"/>
              </a:buClr>
              <a:buSzPts val="1900"/>
              <a:buFont typeface="Arial"/>
              <a:buChar char="•"/>
            </a:pPr>
            <a:r>
              <a:rPr lang="en-US" sz="1800" i="0" u="none" cap="none" dirty="0">
                <a:solidFill>
                  <a:schemeClr val="dk1"/>
                </a:solidFill>
                <a:latin typeface="Calibri"/>
                <a:ea typeface="Calibri"/>
                <a:cs typeface="Calibri"/>
                <a:sym typeface="Calibri"/>
              </a:rPr>
              <a:t>MUST BE UPLOADED INTO THE DATA COLLECTOR </a:t>
            </a:r>
            <a:r>
              <a:rPr lang="en-US" sz="1800" i="0" u="none" cap="none" dirty="0">
                <a:solidFill>
                  <a:srgbClr val="C00000"/>
                </a:solidFill>
                <a:latin typeface="Calibri"/>
                <a:ea typeface="Calibri"/>
                <a:cs typeface="Calibri"/>
                <a:sym typeface="Calibri"/>
              </a:rPr>
              <a:t>TO BE USED ALONG WITH THE USAS SIF AGENT FOR EMIS-R COLLECTIONS. </a:t>
            </a:r>
            <a:endParaRPr sz="1800" dirty="0">
              <a:solidFill>
                <a:srgbClr val="C00000"/>
              </a:solidFill>
            </a:endParaRPr>
          </a:p>
          <a:p>
            <a:pPr marL="182562" marR="0" lvl="0" indent="-182562" algn="l" rtl="0">
              <a:lnSpc>
                <a:spcPct val="100000"/>
              </a:lnSpc>
              <a:spcBef>
                <a:spcPts val="1000"/>
              </a:spcBef>
              <a:spcAft>
                <a:spcPts val="0"/>
              </a:spcAft>
              <a:buClr>
                <a:schemeClr val="dk1"/>
              </a:buClr>
              <a:buSzPts val="1900"/>
              <a:buFont typeface="Arial"/>
              <a:buChar char="•"/>
            </a:pPr>
            <a:r>
              <a:rPr lang="en-US" sz="1800" i="0" u="none" cap="none" dirty="0">
                <a:solidFill>
                  <a:schemeClr val="dk1"/>
                </a:solidFill>
                <a:latin typeface="Calibri"/>
                <a:ea typeface="Calibri"/>
                <a:cs typeface="Calibri"/>
                <a:sym typeface="Calibri"/>
              </a:rPr>
              <a:t>USAS SIF AGENT PULLS THE FOLLOWING FROM LIVE USAS DATA:</a:t>
            </a:r>
            <a:endParaRPr sz="1800" i="0" u="none" cap="none" dirty="0">
              <a:solidFill>
                <a:schemeClr val="dk1"/>
              </a:solidFill>
              <a:latin typeface="Calibri"/>
              <a:ea typeface="Calibri"/>
              <a:cs typeface="Calibri"/>
              <a:sym typeface="Calibri"/>
            </a:endParaRPr>
          </a:p>
          <a:p>
            <a:pPr marL="788988" marR="0" lvl="1" indent="-285750" algn="l" rtl="0">
              <a:lnSpc>
                <a:spcPct val="100000"/>
              </a:lnSpc>
              <a:spcBef>
                <a:spcPts val="700"/>
              </a:spcBef>
              <a:spcAft>
                <a:spcPts val="0"/>
              </a:spcAft>
              <a:buClrTx/>
              <a:buSzPts val="900"/>
              <a:buFont typeface="Arial" panose="020B0604020202020204" pitchFamily="34" charset="0"/>
              <a:buChar char="•"/>
            </a:pPr>
            <a:r>
              <a:rPr lang="en-US" i="0" u="none" strike="noStrike" cap="none" dirty="0">
                <a:solidFill>
                  <a:schemeClr val="dk1"/>
                </a:solidFill>
                <a:latin typeface="Twentieth Century"/>
                <a:ea typeface="Twentieth Century"/>
                <a:cs typeface="Twentieth Century"/>
                <a:sym typeface="Twentieth Century"/>
              </a:rPr>
              <a:t>CASH, EXPENDITURE, REVENUE ACCOUNTS</a:t>
            </a:r>
            <a:endParaRPr dirty="0"/>
          </a:p>
          <a:p>
            <a:pPr marL="868363" lvl="3" indent="0">
              <a:lnSpc>
                <a:spcPct val="100000"/>
              </a:lnSpc>
              <a:spcBef>
                <a:spcPts val="700"/>
              </a:spcBef>
              <a:buClrTx/>
              <a:buSzPts val="900"/>
              <a:buNone/>
            </a:pPr>
            <a:r>
              <a:rPr lang="en-US" sz="1800" i="0" u="none" strike="noStrike" cap="none" dirty="0">
                <a:solidFill>
                  <a:schemeClr val="dk1"/>
                </a:solidFill>
                <a:latin typeface="Twentieth Century"/>
                <a:ea typeface="Twentieth Century"/>
                <a:cs typeface="Twentieth Century"/>
                <a:sym typeface="Twentieth Century"/>
              </a:rPr>
              <a:t>ACCOUNT DATA WILL BE PULLED EITHER FROM THE CURRENT YEAR DATA OR FROM ACCOUNT HISTORY DATA DEPENDING ON THE TIMING OF WHEN THE EMIS-R DATA COLLECTION IS RUN.</a:t>
            </a:r>
            <a:endParaRPr sz="1800" i="0" u="none" strike="noStrike" cap="none" dirty="0">
              <a:solidFill>
                <a:schemeClr val="dk1"/>
              </a:solidFill>
              <a:latin typeface="Twentieth Century"/>
              <a:ea typeface="Twentieth Century"/>
              <a:cs typeface="Twentieth Century"/>
              <a:sym typeface="Twentieth Century"/>
            </a:endParaRPr>
          </a:p>
          <a:p>
            <a:pPr marL="788988" marR="0" lvl="1" indent="-285750" algn="l" rtl="0">
              <a:lnSpc>
                <a:spcPct val="100000"/>
              </a:lnSpc>
              <a:spcBef>
                <a:spcPts val="700"/>
              </a:spcBef>
              <a:spcAft>
                <a:spcPts val="0"/>
              </a:spcAft>
              <a:buClrTx/>
              <a:buSzPts val="900"/>
              <a:buFont typeface="Arial" panose="020B0604020202020204" pitchFamily="34" charset="0"/>
              <a:buChar char="•"/>
            </a:pPr>
            <a:r>
              <a:rPr lang="en-US" i="0" u="none" strike="noStrike" cap="none" dirty="0">
                <a:solidFill>
                  <a:schemeClr val="dk1"/>
                </a:solidFill>
                <a:latin typeface="Twentieth Century"/>
                <a:ea typeface="Twentieth Century"/>
                <a:cs typeface="Twentieth Century"/>
                <a:sym typeface="Twentieth Century"/>
              </a:rPr>
              <a:t>OPERATIONAL UNITS</a:t>
            </a:r>
            <a:endParaRPr dirty="0"/>
          </a:p>
          <a:p>
            <a:pPr marL="182562" marR="0" lvl="0" indent="-61912" algn="l" rtl="0">
              <a:lnSpc>
                <a:spcPct val="100000"/>
              </a:lnSpc>
              <a:spcBef>
                <a:spcPts val="1000"/>
              </a:spcBef>
              <a:spcAft>
                <a:spcPts val="0"/>
              </a:spcAft>
              <a:buClr>
                <a:schemeClr val="dk1"/>
              </a:buClr>
              <a:buSzPts val="1900"/>
              <a:buFont typeface="Arial"/>
              <a:buNone/>
            </a:pPr>
            <a:endParaRPr sz="1900" b="1" i="0" u="none" cap="none" dirty="0">
              <a:solidFill>
                <a:srgbClr val="FF0000"/>
              </a:solidFill>
              <a:latin typeface="Calibri"/>
              <a:ea typeface="Calibri"/>
              <a:cs typeface="Calibri"/>
              <a:sym typeface="Calibri"/>
            </a:endParaRPr>
          </a:p>
          <a:p>
            <a:pPr marL="228600" marR="0" lvl="0" indent="-107950" algn="l" rtl="0">
              <a:lnSpc>
                <a:spcPct val="120000"/>
              </a:lnSpc>
              <a:spcBef>
                <a:spcPts val="1000"/>
              </a:spcBef>
              <a:spcAft>
                <a:spcPts val="0"/>
              </a:spcAft>
              <a:buClr>
                <a:schemeClr val="dk1"/>
              </a:buClr>
              <a:buSzPts val="1900"/>
              <a:buFont typeface="Arial"/>
              <a:buNone/>
            </a:pPr>
            <a:endParaRPr sz="1900" b="1" i="0" u="none" cap="none" dirty="0">
              <a:solidFill>
                <a:srgbClr val="FF0000"/>
              </a:solidFill>
              <a:latin typeface="Calibri"/>
              <a:ea typeface="Calibri"/>
              <a:cs typeface="Calibri"/>
              <a:sym typeface="Calibri"/>
            </a:endParaRPr>
          </a:p>
        </p:txBody>
      </p:sp>
      <p:sp>
        <p:nvSpPr>
          <p:cNvPr id="327" name="Google Shape;327;p32"/>
          <p:cNvSpPr txBox="1"/>
          <p:nvPr/>
        </p:nvSpPr>
        <p:spPr>
          <a:xfrm>
            <a:off x="7885112" y="5883275"/>
            <a:ext cx="57308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3"/>
          <p:cNvSpPr txBox="1">
            <a:spLocks noGrp="1"/>
          </p:cNvSpPr>
          <p:nvPr>
            <p:ph type="title"/>
          </p:nvPr>
        </p:nvSpPr>
        <p:spPr>
          <a:xfrm>
            <a:off x="685799" y="269082"/>
            <a:ext cx="7772400" cy="159543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4430C"/>
              </a:buClr>
              <a:buSzPts val="3600"/>
              <a:buFont typeface="Arial Rounded"/>
              <a:buNone/>
            </a:pPr>
            <a:r>
              <a:rPr lang="en-US" i="0" u="none" dirty="0">
                <a:solidFill>
                  <a:schemeClr val="accent1"/>
                </a:solidFill>
                <a:ea typeface="Arial Rounded"/>
                <a:cs typeface="Arial Rounded"/>
                <a:sym typeface="Arial Rounded"/>
              </a:rPr>
              <a:t>USAEMS.SEQ</a:t>
            </a:r>
            <a:endParaRPr dirty="0">
              <a:solidFill>
                <a:schemeClr val="accent1"/>
              </a:solidFill>
            </a:endParaRPr>
          </a:p>
        </p:txBody>
      </p:sp>
      <p:sp>
        <p:nvSpPr>
          <p:cNvPr id="334" name="Google Shape;334;p33"/>
          <p:cNvSpPr txBox="1">
            <a:spLocks noGrp="1"/>
          </p:cNvSpPr>
          <p:nvPr>
            <p:ph type="body" idx="1"/>
          </p:nvPr>
        </p:nvSpPr>
        <p:spPr>
          <a:xfrm>
            <a:off x="1167618" y="1864519"/>
            <a:ext cx="6977576" cy="3424237"/>
          </a:xfrm>
          <a:prstGeom prst="rect">
            <a:avLst/>
          </a:prstGeom>
          <a:noFill/>
          <a:ln>
            <a:noFill/>
          </a:ln>
        </p:spPr>
        <p:txBody>
          <a:bodyPr spcFirstLastPara="1" wrap="square" lIns="91425" tIns="45700" rIns="91425" bIns="45700" anchor="t" anchorCtr="0">
            <a:normAutofit/>
          </a:bodyPr>
          <a:lstStyle/>
          <a:p>
            <a:pPr marL="0" marR="0" lvl="0" indent="0" algn="l" rtl="0">
              <a:lnSpc>
                <a:spcPct val="120000"/>
              </a:lnSpc>
              <a:spcBef>
                <a:spcPts val="0"/>
              </a:spcBef>
              <a:spcAft>
                <a:spcPts val="0"/>
              </a:spcAft>
              <a:buClr>
                <a:schemeClr val="dk1"/>
              </a:buClr>
              <a:buSzPts val="2000"/>
              <a:buNone/>
            </a:pPr>
            <a:r>
              <a:rPr lang="en-US" sz="2000" b="1" i="0" u="none" cap="none" dirty="0">
                <a:solidFill>
                  <a:srgbClr val="C00000"/>
                </a:solidFill>
                <a:latin typeface="Twentieth Century"/>
                <a:ea typeface="Twentieth Century"/>
                <a:cs typeface="Twentieth Century"/>
                <a:sym typeface="Twentieth Century"/>
              </a:rPr>
              <a:t>FULL</a:t>
            </a:r>
            <a:r>
              <a:rPr lang="en-US" sz="2000" b="0" i="0" u="none" cap="none" dirty="0">
                <a:solidFill>
                  <a:srgbClr val="FF0000"/>
                </a:solidFill>
                <a:latin typeface="Twentieth Century"/>
                <a:ea typeface="Twentieth Century"/>
                <a:cs typeface="Twentieth Century"/>
                <a:sym typeface="Twentieth Century"/>
              </a:rPr>
              <a:t> </a:t>
            </a:r>
            <a:r>
              <a:rPr lang="en-US" sz="2000" b="0" i="0" u="none" cap="none" dirty="0">
                <a:solidFill>
                  <a:schemeClr val="dk1"/>
                </a:solidFill>
                <a:latin typeface="Twentieth Century"/>
                <a:ea typeface="Twentieth Century"/>
                <a:cs typeface="Twentieth Century"/>
                <a:sym typeface="Twentieth Century"/>
              </a:rPr>
              <a:t>FILE CONTAINING </a:t>
            </a:r>
            <a:r>
              <a:rPr lang="en-US" sz="2000" b="0" i="0" u="sng" cap="none" dirty="0">
                <a:solidFill>
                  <a:srgbClr val="C00000"/>
                </a:solidFill>
                <a:latin typeface="Twentieth Century"/>
                <a:ea typeface="Twentieth Century"/>
                <a:cs typeface="Twentieth Century"/>
                <a:sym typeface="Twentieth Century"/>
              </a:rPr>
              <a:t>ALL</a:t>
            </a:r>
            <a:r>
              <a:rPr lang="en-US" sz="2000" b="0" i="0" u="none" cap="none" dirty="0">
                <a:solidFill>
                  <a:schemeClr val="dk1"/>
                </a:solidFill>
                <a:latin typeface="Twentieth Century"/>
                <a:ea typeface="Twentieth Century"/>
                <a:cs typeface="Twentieth Century"/>
                <a:sym typeface="Twentieth Century"/>
              </a:rPr>
              <a:t> RECORD TYPES NEEDED FOR EMIS-R REPORTING (EXCEPT CAPITAL ASSETS).</a:t>
            </a:r>
            <a:endParaRPr dirty="0"/>
          </a:p>
          <a:p>
            <a:pPr marL="0" marR="0" lvl="0" indent="0" algn="l" rtl="0">
              <a:lnSpc>
                <a:spcPct val="120000"/>
              </a:lnSpc>
              <a:spcBef>
                <a:spcPts val="1000"/>
              </a:spcBef>
              <a:spcAft>
                <a:spcPts val="0"/>
              </a:spcAft>
              <a:buClr>
                <a:schemeClr val="dk1"/>
              </a:buClr>
              <a:buSzPts val="2000"/>
              <a:buNone/>
            </a:pPr>
            <a:r>
              <a:rPr lang="en-US" sz="2000" b="0" i="0" u="none" cap="none" dirty="0">
                <a:solidFill>
                  <a:srgbClr val="C00000"/>
                </a:solidFill>
                <a:latin typeface="Twentieth Century"/>
                <a:ea typeface="Twentieth Century"/>
                <a:cs typeface="Twentieth Century"/>
                <a:sym typeface="Twentieth Century"/>
              </a:rPr>
              <a:t>DISTRICTS </a:t>
            </a:r>
            <a:r>
              <a:rPr lang="en-US" sz="2000" b="1" i="0" u="none" cap="none" dirty="0">
                <a:solidFill>
                  <a:srgbClr val="C00000"/>
                </a:solidFill>
                <a:latin typeface="Twentieth Century"/>
                <a:ea typeface="Twentieth Century"/>
                <a:cs typeface="Twentieth Century"/>
                <a:sym typeface="Twentieth Century"/>
              </a:rPr>
              <a:t>SHOULD NOT </a:t>
            </a:r>
            <a:r>
              <a:rPr lang="en-US" sz="2000" b="0" i="0" u="none" cap="none" dirty="0">
                <a:solidFill>
                  <a:srgbClr val="C00000"/>
                </a:solidFill>
                <a:sym typeface="Twentieth Century"/>
              </a:rPr>
              <a:t>BE UPLOADING USAEMS.SEQ FILE.  INSTEAD, THEY SHOULD BE UPLOADING THE PARTIAL FILE (USAEMS_EMISR.SEQ).  THEN WHEN COLLECTING THE DATA, THEY WILL  SELECT THE “FINANCIAL” DATA SOURCE ALONG WITH THE USAS SIF AGENT.</a:t>
            </a:r>
            <a:endParaRPr dirty="0">
              <a:solidFill>
                <a:srgbClr val="C00000"/>
              </a:solidFill>
            </a:endParaRPr>
          </a:p>
          <a:p>
            <a:pPr marL="0" marR="0" lvl="2" indent="101600" algn="l" rtl="0">
              <a:lnSpc>
                <a:spcPct val="120000"/>
              </a:lnSpc>
              <a:spcBef>
                <a:spcPts val="500"/>
              </a:spcBef>
              <a:spcAft>
                <a:spcPts val="0"/>
              </a:spcAft>
              <a:buClr>
                <a:schemeClr val="dk1"/>
              </a:buClr>
              <a:buSzPts val="1600"/>
              <a:buFont typeface="Arial"/>
              <a:buNone/>
            </a:pPr>
            <a:endParaRPr sz="1600" b="0" i="0" u="none" strike="noStrike" cap="none" dirty="0">
              <a:solidFill>
                <a:schemeClr val="dk1"/>
              </a:solidFill>
              <a:latin typeface="Twentieth Century"/>
              <a:ea typeface="Twentieth Century"/>
              <a:cs typeface="Twentieth Century"/>
              <a:sym typeface="Twentieth Century"/>
            </a:endParaRPr>
          </a:p>
          <a:p>
            <a:pPr marL="228600" marR="0" lvl="0" indent="-101600" algn="l" rtl="0">
              <a:lnSpc>
                <a:spcPct val="120000"/>
              </a:lnSpc>
              <a:spcBef>
                <a:spcPts val="1000"/>
              </a:spcBef>
              <a:spcAft>
                <a:spcPts val="0"/>
              </a:spcAft>
              <a:buClr>
                <a:schemeClr val="dk1"/>
              </a:buClr>
              <a:buSzPts val="2000"/>
              <a:buFont typeface="Arial"/>
              <a:buNone/>
            </a:pPr>
            <a:endParaRPr sz="2000" b="0" i="0" u="none" cap="none" dirty="0">
              <a:solidFill>
                <a:schemeClr val="dk1"/>
              </a:solidFill>
              <a:latin typeface="Times New Roman"/>
              <a:ea typeface="Times New Roman"/>
              <a:cs typeface="Times New Roman"/>
              <a:sym typeface="Times New Roman"/>
            </a:endParaRPr>
          </a:p>
          <a:p>
            <a:pPr marL="228600" marR="0" lvl="0" indent="-101600" algn="l" rtl="0">
              <a:lnSpc>
                <a:spcPct val="120000"/>
              </a:lnSpc>
              <a:spcBef>
                <a:spcPts val="1000"/>
              </a:spcBef>
              <a:spcAft>
                <a:spcPts val="0"/>
              </a:spcAft>
              <a:buClr>
                <a:schemeClr val="dk1"/>
              </a:buClr>
              <a:buSzPts val="2000"/>
              <a:buFont typeface="Arial"/>
              <a:buNone/>
            </a:pPr>
            <a:endParaRPr sz="2000" b="0" i="0" u="none" cap="none" dirty="0">
              <a:solidFill>
                <a:schemeClr val="dk1"/>
              </a:solidFill>
              <a:latin typeface="Times New Roman"/>
              <a:ea typeface="Times New Roman"/>
              <a:cs typeface="Times New Roman"/>
              <a:sym typeface="Times New Roman"/>
            </a:endParaRPr>
          </a:p>
        </p:txBody>
      </p:sp>
      <p:sp>
        <p:nvSpPr>
          <p:cNvPr id="335" name="Google Shape;335;p33"/>
          <p:cNvSpPr txBox="1"/>
          <p:nvPr/>
        </p:nvSpPr>
        <p:spPr>
          <a:xfrm>
            <a:off x="7885112" y="5883275"/>
            <a:ext cx="57308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4"/>
          <p:cNvSpPr txBox="1">
            <a:spLocks noGrp="1"/>
          </p:cNvSpPr>
          <p:nvPr>
            <p:ph type="title"/>
          </p:nvPr>
        </p:nvSpPr>
        <p:spPr>
          <a:xfrm>
            <a:off x="1542255" y="413705"/>
            <a:ext cx="6432452" cy="72940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Rounded"/>
              <a:buNone/>
            </a:pPr>
            <a:r>
              <a:rPr lang="en-US" i="0" u="none" dirty="0">
                <a:solidFill>
                  <a:schemeClr val="accent1"/>
                </a:solidFill>
                <a:ea typeface="Arial Rounded"/>
                <a:cs typeface="Arial Rounded"/>
                <a:sym typeface="Arial Rounded"/>
              </a:rPr>
              <a:t>USAEMS</a:t>
            </a:r>
            <a:endParaRPr dirty="0">
              <a:solidFill>
                <a:schemeClr val="accent1"/>
              </a:solidFill>
            </a:endParaRPr>
          </a:p>
        </p:txBody>
      </p:sp>
      <p:sp>
        <p:nvSpPr>
          <p:cNvPr id="341" name="Google Shape;341;p34"/>
          <p:cNvSpPr txBox="1"/>
          <p:nvPr/>
        </p:nvSpPr>
        <p:spPr>
          <a:xfrm>
            <a:off x="7885112" y="5883275"/>
            <a:ext cx="57308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t>34</a:t>
            </a:fld>
            <a:endParaRPr/>
          </a:p>
        </p:txBody>
      </p:sp>
      <p:sp>
        <p:nvSpPr>
          <p:cNvPr id="342" name="Google Shape;342;p34"/>
          <p:cNvSpPr txBox="1"/>
          <p:nvPr/>
        </p:nvSpPr>
        <p:spPr>
          <a:xfrm>
            <a:off x="1542255" y="1339008"/>
            <a:ext cx="6629400" cy="5016718"/>
          </a:xfrm>
          <a:prstGeom prst="rect">
            <a:avLst/>
          </a:prstGeom>
          <a:noFill/>
          <a:ln w="9525" cap="flat" cmpd="sng">
            <a:solidFill>
              <a:srgbClr val="FFC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Calibri"/>
              <a:buNone/>
            </a:pPr>
            <a:r>
              <a:rPr lang="en-US" sz="1600" b="0" i="0" u="none" dirty="0">
                <a:solidFill>
                  <a:schemeClr val="dk1"/>
                </a:solidFill>
                <a:latin typeface="Calibri"/>
                <a:ea typeface="Calibri"/>
                <a:cs typeface="Calibri"/>
                <a:sym typeface="Calibri"/>
              </a:rPr>
              <a:t>USAEMS - Extract financial data into EMIS-R detail file format.</a:t>
            </a:r>
            <a:endParaRPr sz="1600" dirty="0"/>
          </a:p>
          <a:p>
            <a:pPr marL="0" marR="0" lvl="0" indent="0" algn="l" rtl="0">
              <a:lnSpc>
                <a:spcPct val="100000"/>
              </a:lnSpc>
              <a:spcBef>
                <a:spcPts val="0"/>
              </a:spcBef>
              <a:spcAft>
                <a:spcPts val="0"/>
              </a:spcAft>
              <a:buClr>
                <a:schemeClr val="dk1"/>
              </a:buClr>
              <a:buSzPts val="1400"/>
              <a:buFont typeface="Times New Roman"/>
              <a:buNone/>
            </a:pPr>
            <a:endParaRPr sz="1600" b="0" i="0" u="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en-US" sz="1600" b="0" i="0" u="none" dirty="0">
                <a:solidFill>
                  <a:schemeClr val="dk1"/>
                </a:solidFill>
                <a:latin typeface="Calibri"/>
                <a:ea typeface="Calibri"/>
                <a:cs typeface="Calibri"/>
                <a:sym typeface="Calibri"/>
              </a:rPr>
              <a:t>Are you extracting for an Information Technology Center? (Y,N,?) &lt;N&gt; _</a:t>
            </a:r>
            <a:endParaRPr sz="1600" dirty="0"/>
          </a:p>
          <a:p>
            <a:pPr marL="0" marR="0" lvl="0" indent="0" algn="l" rtl="0">
              <a:lnSpc>
                <a:spcPct val="100000"/>
              </a:lnSpc>
              <a:spcBef>
                <a:spcPts val="0"/>
              </a:spcBef>
              <a:spcAft>
                <a:spcPts val="0"/>
              </a:spcAft>
              <a:buClr>
                <a:schemeClr val="dk1"/>
              </a:buClr>
              <a:buSzPts val="1400"/>
              <a:buFont typeface="Calibri"/>
              <a:buNone/>
            </a:pPr>
            <a:r>
              <a:rPr lang="en-US" sz="1600" b="0" i="0" u="none" dirty="0">
                <a:solidFill>
                  <a:schemeClr val="dk1"/>
                </a:solidFill>
                <a:latin typeface="Calibri"/>
                <a:ea typeface="Calibri"/>
                <a:cs typeface="Calibri"/>
                <a:sym typeface="Calibri"/>
              </a:rPr>
              <a:t>                                                                     </a:t>
            </a:r>
            <a:endParaRPr sz="1600" dirty="0"/>
          </a:p>
          <a:p>
            <a:pPr marL="0" marR="0" lvl="0" indent="0" algn="l" rtl="0">
              <a:lnSpc>
                <a:spcPct val="100000"/>
              </a:lnSpc>
              <a:spcBef>
                <a:spcPts val="0"/>
              </a:spcBef>
              <a:spcAft>
                <a:spcPts val="0"/>
              </a:spcAft>
              <a:buClr>
                <a:schemeClr val="dk1"/>
              </a:buClr>
              <a:buSzPts val="1400"/>
              <a:buFont typeface="Calibri"/>
              <a:buNone/>
            </a:pPr>
            <a:r>
              <a:rPr lang="en-US" sz="1600" b="0" i="0" u="none" dirty="0">
                <a:solidFill>
                  <a:schemeClr val="dk1"/>
                </a:solidFill>
                <a:latin typeface="Calibri"/>
                <a:ea typeface="Calibri"/>
                <a:cs typeface="Calibri"/>
                <a:sym typeface="Calibri"/>
              </a:rPr>
              <a:t>District IRN:  123456</a:t>
            </a:r>
            <a:endParaRPr sz="1600" dirty="0"/>
          </a:p>
          <a:p>
            <a:pPr marL="0" marR="0" lvl="0" indent="0" algn="l" rtl="0">
              <a:lnSpc>
                <a:spcPct val="100000"/>
              </a:lnSpc>
              <a:spcBef>
                <a:spcPts val="0"/>
              </a:spcBef>
              <a:spcAft>
                <a:spcPts val="0"/>
              </a:spcAft>
              <a:buClr>
                <a:schemeClr val="dk1"/>
              </a:buClr>
              <a:buSzPts val="1400"/>
              <a:buFont typeface="Calibri"/>
              <a:buNone/>
            </a:pPr>
            <a:r>
              <a:rPr lang="en-US" sz="1600" b="0" i="0" u="none" dirty="0">
                <a:solidFill>
                  <a:schemeClr val="dk1"/>
                </a:solidFill>
                <a:latin typeface="Calibri"/>
                <a:ea typeface="Calibri"/>
                <a:cs typeface="Calibri"/>
                <a:sym typeface="Calibri"/>
              </a:rPr>
              <a:t>District Name: SAMPLEVILLE SCHOOLS</a:t>
            </a:r>
            <a:endParaRPr sz="1600" dirty="0"/>
          </a:p>
          <a:p>
            <a:pPr marL="0" marR="0" lvl="0" indent="0" algn="l" rtl="0">
              <a:lnSpc>
                <a:spcPct val="100000"/>
              </a:lnSpc>
              <a:spcBef>
                <a:spcPts val="0"/>
              </a:spcBef>
              <a:spcAft>
                <a:spcPts val="0"/>
              </a:spcAft>
              <a:buClr>
                <a:schemeClr val="dk1"/>
              </a:buClr>
              <a:buSzPts val="1400"/>
              <a:buFont typeface="Times New Roman"/>
              <a:buNone/>
            </a:pPr>
            <a:endParaRPr sz="1600" b="0" i="0" u="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en-US" sz="1600" b="0" i="0" u="none" dirty="0">
                <a:solidFill>
                  <a:schemeClr val="dk1"/>
                </a:solidFill>
                <a:latin typeface="Calibri"/>
                <a:ea typeface="Calibri"/>
                <a:cs typeface="Calibri"/>
                <a:sym typeface="Calibri"/>
              </a:rPr>
              <a:t>Is this correct? (Y,N,?) &lt;Y&gt; _</a:t>
            </a:r>
            <a:endParaRPr sz="1600" dirty="0"/>
          </a:p>
          <a:p>
            <a:pPr marL="0" marR="0" lvl="0" indent="0" algn="l" rtl="0">
              <a:lnSpc>
                <a:spcPct val="100000"/>
              </a:lnSpc>
              <a:spcBef>
                <a:spcPts val="0"/>
              </a:spcBef>
              <a:spcAft>
                <a:spcPts val="0"/>
              </a:spcAft>
              <a:buClr>
                <a:schemeClr val="dk1"/>
              </a:buClr>
              <a:buSzPts val="1400"/>
              <a:buFont typeface="Calibri"/>
              <a:buNone/>
            </a:pPr>
            <a:r>
              <a:rPr lang="en-US" sz="1600" b="0" i="0" u="none" dirty="0">
                <a:solidFill>
                  <a:schemeClr val="dk1"/>
                </a:solidFill>
                <a:latin typeface="Calibri"/>
                <a:ea typeface="Calibri"/>
                <a:cs typeface="Calibri"/>
                <a:sym typeface="Calibri"/>
              </a:rPr>
              <a:t>                             </a:t>
            </a:r>
            <a:endParaRPr sz="1600" dirty="0"/>
          </a:p>
          <a:p>
            <a:pPr marL="0" marR="0" lvl="0" indent="0" algn="l" rtl="0">
              <a:lnSpc>
                <a:spcPct val="100000"/>
              </a:lnSpc>
              <a:spcBef>
                <a:spcPts val="0"/>
              </a:spcBef>
              <a:spcAft>
                <a:spcPts val="0"/>
              </a:spcAft>
              <a:buClr>
                <a:schemeClr val="dk1"/>
              </a:buClr>
              <a:buSzPts val="1400"/>
              <a:buFont typeface="Calibri"/>
              <a:buNone/>
            </a:pPr>
            <a:r>
              <a:rPr lang="en-US" sz="1600" b="0" i="0" u="none" dirty="0">
                <a:solidFill>
                  <a:schemeClr val="dk1"/>
                </a:solidFill>
                <a:latin typeface="Calibri"/>
                <a:ea typeface="Calibri"/>
                <a:cs typeface="Calibri"/>
                <a:sym typeface="Calibri"/>
              </a:rPr>
              <a:t>Enter Fiscal Year: &lt;20</a:t>
            </a:r>
            <a:r>
              <a:rPr lang="en-US" sz="1600" dirty="0">
                <a:solidFill>
                  <a:schemeClr val="dk1"/>
                </a:solidFill>
                <a:latin typeface="Calibri"/>
                <a:ea typeface="Calibri"/>
                <a:cs typeface="Calibri"/>
                <a:sym typeface="Calibri"/>
              </a:rPr>
              <a:t>20</a:t>
            </a:r>
            <a:r>
              <a:rPr lang="en-US" sz="1600" b="0" i="0" u="none" dirty="0">
                <a:solidFill>
                  <a:schemeClr val="dk1"/>
                </a:solidFill>
                <a:latin typeface="Calibri"/>
                <a:ea typeface="Calibri"/>
                <a:cs typeface="Calibri"/>
                <a:sym typeface="Calibri"/>
              </a:rPr>
              <a:t>&gt; ____</a:t>
            </a:r>
            <a:endParaRPr sz="1600" dirty="0"/>
          </a:p>
          <a:p>
            <a:pPr marL="0" marR="0" lvl="0" indent="0" algn="l" rtl="0">
              <a:lnSpc>
                <a:spcPct val="100000"/>
              </a:lnSpc>
              <a:spcBef>
                <a:spcPts val="0"/>
              </a:spcBef>
              <a:spcAft>
                <a:spcPts val="0"/>
              </a:spcAft>
              <a:buClr>
                <a:schemeClr val="dk1"/>
              </a:buClr>
              <a:buSzPts val="1400"/>
              <a:buFont typeface="Times New Roman"/>
              <a:buNone/>
            </a:pPr>
            <a:endParaRPr sz="1600" b="0" i="0" u="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en-US" sz="1600" b="0" i="0" u="none" dirty="0">
                <a:solidFill>
                  <a:schemeClr val="dk1"/>
                </a:solidFill>
                <a:latin typeface="Calibri"/>
                <a:ea typeface="Calibri"/>
                <a:cs typeface="Calibri"/>
                <a:sym typeface="Calibri"/>
              </a:rPr>
              <a:t>Continue, Re-enter, or Exit? (C,R,E,?) &lt;C&gt; _</a:t>
            </a:r>
            <a:endParaRPr sz="1600" dirty="0"/>
          </a:p>
          <a:p>
            <a:pPr marL="0" marR="0" lvl="0" indent="0" algn="l" rtl="0">
              <a:lnSpc>
                <a:spcPct val="100000"/>
              </a:lnSpc>
              <a:spcBef>
                <a:spcPts val="0"/>
              </a:spcBef>
              <a:spcAft>
                <a:spcPts val="0"/>
              </a:spcAft>
              <a:buClr>
                <a:schemeClr val="dk1"/>
              </a:buClr>
              <a:buSzPts val="1400"/>
              <a:buFont typeface="Calibri"/>
              <a:buNone/>
            </a:pPr>
            <a:r>
              <a:rPr lang="en-US" sz="1600" b="0" i="0" u="none" dirty="0">
                <a:solidFill>
                  <a:schemeClr val="dk1"/>
                </a:solidFill>
                <a:latin typeface="Calibri"/>
                <a:ea typeface="Calibri"/>
                <a:cs typeface="Calibri"/>
                <a:sym typeface="Calibri"/>
              </a:rPr>
              <a:t>                                           </a:t>
            </a:r>
            <a:endParaRPr sz="1600" dirty="0"/>
          </a:p>
          <a:p>
            <a:pPr marL="0" marR="0" lvl="0" indent="0" algn="l" rtl="0">
              <a:lnSpc>
                <a:spcPct val="100000"/>
              </a:lnSpc>
              <a:spcBef>
                <a:spcPts val="0"/>
              </a:spcBef>
              <a:spcAft>
                <a:spcPts val="0"/>
              </a:spcAft>
              <a:buClr>
                <a:schemeClr val="dk1"/>
              </a:buClr>
              <a:buSzPts val="1400"/>
              <a:buFont typeface="Calibri"/>
              <a:buNone/>
            </a:pPr>
            <a:r>
              <a:rPr lang="en-US" sz="1600" b="0" i="0" u="none" dirty="0">
                <a:solidFill>
                  <a:schemeClr val="dk1"/>
                </a:solidFill>
                <a:latin typeface="Calibri"/>
                <a:ea typeface="Calibri"/>
                <a:cs typeface="Calibri"/>
                <a:sym typeface="Calibri"/>
              </a:rPr>
              <a:t>Processing, please wait!</a:t>
            </a:r>
            <a:endParaRPr sz="1600" dirty="0"/>
          </a:p>
          <a:p>
            <a:pPr marL="0" marR="0" lvl="0" indent="0" algn="l" rtl="0">
              <a:lnSpc>
                <a:spcPct val="100000"/>
              </a:lnSpc>
              <a:spcBef>
                <a:spcPts val="0"/>
              </a:spcBef>
              <a:spcAft>
                <a:spcPts val="0"/>
              </a:spcAft>
              <a:buClr>
                <a:schemeClr val="dk1"/>
              </a:buClr>
              <a:buSzPts val="1400"/>
              <a:buFont typeface="Times New Roman"/>
              <a:buNone/>
            </a:pPr>
            <a:endParaRPr sz="1600" b="0" i="0" u="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en-US" sz="1600" b="0" i="0" u="none" dirty="0">
                <a:solidFill>
                  <a:schemeClr val="dk1"/>
                </a:solidFill>
                <a:latin typeface="Calibri"/>
                <a:ea typeface="Calibri"/>
                <a:cs typeface="Calibri"/>
                <a:sym typeface="Calibri"/>
              </a:rPr>
              <a:t>Full output file is USAEMS.SEQ</a:t>
            </a:r>
            <a:endParaRPr sz="1600" dirty="0"/>
          </a:p>
          <a:p>
            <a:pPr marL="0" marR="0" lvl="0" indent="0" algn="l" rtl="0">
              <a:lnSpc>
                <a:spcPct val="100000"/>
              </a:lnSpc>
              <a:spcBef>
                <a:spcPts val="0"/>
              </a:spcBef>
              <a:spcAft>
                <a:spcPts val="0"/>
              </a:spcAft>
              <a:buClr>
                <a:schemeClr val="dk1"/>
              </a:buClr>
              <a:buSzPts val="1400"/>
              <a:buFont typeface="Times New Roman"/>
              <a:buNone/>
            </a:pPr>
            <a:endParaRPr sz="1600" b="0" i="0" u="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en-US" sz="1600" b="0" i="0" u="none" dirty="0">
                <a:solidFill>
                  <a:schemeClr val="dk1"/>
                </a:solidFill>
                <a:latin typeface="Calibri"/>
                <a:ea typeface="Calibri"/>
                <a:cs typeface="Calibri"/>
                <a:sym typeface="Calibri"/>
              </a:rPr>
              <a:t>Partial output file is USAEMS_EMISR.SEQ</a:t>
            </a:r>
            <a:endParaRPr sz="1600" dirty="0"/>
          </a:p>
          <a:p>
            <a:pPr marL="0" marR="0" lvl="0" indent="0" algn="l" rtl="0">
              <a:lnSpc>
                <a:spcPct val="100000"/>
              </a:lnSpc>
              <a:spcBef>
                <a:spcPts val="0"/>
              </a:spcBef>
              <a:spcAft>
                <a:spcPts val="0"/>
              </a:spcAft>
              <a:buClr>
                <a:schemeClr val="dk1"/>
              </a:buClr>
              <a:buSzPts val="1400"/>
              <a:buFont typeface="Times New Roman"/>
              <a:buNone/>
            </a:pPr>
            <a:endParaRPr sz="1600" b="0" i="0" u="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en-US" sz="1600" b="0" i="0" u="none" dirty="0">
                <a:solidFill>
                  <a:schemeClr val="dk1"/>
                </a:solidFill>
                <a:latin typeface="Calibri"/>
                <a:ea typeface="Calibri"/>
                <a:cs typeface="Calibri"/>
                <a:sym typeface="Calibri"/>
              </a:rPr>
              <a:t>Processing Completed!</a:t>
            </a:r>
            <a:endParaRPr sz="16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5"/>
          <p:cNvSpPr txBox="1">
            <a:spLocks noGrp="1"/>
          </p:cNvSpPr>
          <p:nvPr>
            <p:ph type="title"/>
          </p:nvPr>
        </p:nvSpPr>
        <p:spPr>
          <a:xfrm>
            <a:off x="457200" y="152400"/>
            <a:ext cx="749935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C4F7A"/>
              </a:buClr>
              <a:buSzPts val="3600"/>
              <a:buFont typeface="Arial Rounded"/>
              <a:buNone/>
            </a:pPr>
            <a:r>
              <a:rPr lang="en-US" i="0" u="none" dirty="0">
                <a:solidFill>
                  <a:schemeClr val="accent1"/>
                </a:solidFill>
                <a:ea typeface="Arial Rounded"/>
                <a:cs typeface="Arial Rounded"/>
                <a:sym typeface="Arial Rounded"/>
              </a:rPr>
              <a:t>USASAUD</a:t>
            </a:r>
            <a:endParaRPr dirty="0">
              <a:solidFill>
                <a:schemeClr val="accent1"/>
              </a:solidFill>
            </a:endParaRPr>
          </a:p>
        </p:txBody>
      </p:sp>
      <p:sp>
        <p:nvSpPr>
          <p:cNvPr id="349" name="Google Shape;349;p35"/>
          <p:cNvSpPr txBox="1">
            <a:spLocks noGrp="1"/>
          </p:cNvSpPr>
          <p:nvPr>
            <p:ph type="body" idx="1"/>
          </p:nvPr>
        </p:nvSpPr>
        <p:spPr>
          <a:xfrm>
            <a:off x="773724" y="997644"/>
            <a:ext cx="7913076" cy="3881437"/>
          </a:xfrm>
          <a:prstGeom prst="rect">
            <a:avLst/>
          </a:prstGeom>
          <a:noFill/>
          <a:ln>
            <a:noFill/>
          </a:ln>
        </p:spPr>
        <p:txBody>
          <a:bodyPr spcFirstLastPara="1" wrap="square" lIns="91425" tIns="45700" rIns="91425" bIns="45700" anchor="t" anchorCtr="0">
            <a:normAutofit/>
          </a:bodyPr>
          <a:lstStyle/>
          <a:p>
            <a:pPr marL="0" marR="0" lvl="0" indent="0" algn="l" rtl="0">
              <a:lnSpc>
                <a:spcPct val="120000"/>
              </a:lnSpc>
              <a:spcBef>
                <a:spcPts val="0"/>
              </a:spcBef>
              <a:spcAft>
                <a:spcPts val="0"/>
              </a:spcAft>
              <a:buClr>
                <a:schemeClr val="dk1"/>
              </a:buClr>
              <a:buSzPts val="2000"/>
              <a:buNone/>
            </a:pPr>
            <a:r>
              <a:rPr lang="en-US" sz="2000" b="0" i="0" u="none" cap="none" dirty="0">
                <a:solidFill>
                  <a:schemeClr val="dk1"/>
                </a:solidFill>
                <a:latin typeface="Twentieth Century"/>
                <a:ea typeface="Twentieth Century"/>
                <a:cs typeface="Twentieth Century"/>
                <a:sym typeface="Twentieth Century"/>
              </a:rPr>
              <a:t>   RUN THE USAS AUDITOR EXTRACTION PROGRAM</a:t>
            </a:r>
            <a:endParaRPr dirty="0"/>
          </a:p>
          <a:p>
            <a:pPr marL="576262" marR="0" lvl="1" indent="-230187" algn="l" rtl="0">
              <a:lnSpc>
                <a:spcPct val="120000"/>
              </a:lnSpc>
              <a:spcBef>
                <a:spcPts val="500"/>
              </a:spcBef>
              <a:spcAft>
                <a:spcPts val="0"/>
              </a:spcAft>
              <a:buClr>
                <a:schemeClr val="dk1"/>
              </a:buClr>
              <a:buSzPts val="1800"/>
              <a:buFont typeface="Arial"/>
              <a:buChar char="•"/>
            </a:pPr>
            <a:r>
              <a:rPr lang="en-US" sz="1800" b="0" i="0" u="none" strike="noStrike" cap="none" dirty="0">
                <a:solidFill>
                  <a:schemeClr val="dk1"/>
                </a:solidFill>
                <a:latin typeface="Twentieth Century"/>
                <a:ea typeface="Twentieth Century"/>
                <a:cs typeface="Twentieth Century"/>
                <a:sym typeface="Twentieth Century"/>
              </a:rPr>
              <a:t>ANSWER “Y” TO “SEND DATA TO AOS NOW”;  SENDS ACCTAUD.SEQ, VENAUD.SEQ, TRANAUD.SEQ AND FINSUMM</a:t>
            </a:r>
            <a:endParaRPr dirty="0"/>
          </a:p>
          <a:p>
            <a:pPr marL="576262" marR="0" lvl="1" indent="-230187" algn="l" rtl="0">
              <a:lnSpc>
                <a:spcPct val="120000"/>
              </a:lnSpc>
              <a:spcBef>
                <a:spcPts val="500"/>
              </a:spcBef>
              <a:spcAft>
                <a:spcPts val="0"/>
              </a:spcAft>
              <a:buClr>
                <a:schemeClr val="dk1"/>
              </a:buClr>
              <a:buSzPts val="1800"/>
              <a:buFont typeface="Arial"/>
              <a:buChar char="•"/>
            </a:pPr>
            <a:r>
              <a:rPr lang="en-US" sz="1800" b="0" i="0" u="none" strike="noStrike" cap="none" dirty="0">
                <a:solidFill>
                  <a:schemeClr val="dk1"/>
                </a:solidFill>
                <a:latin typeface="Twentieth Century"/>
                <a:ea typeface="Twentieth Century"/>
                <a:cs typeface="Twentieth Century"/>
                <a:sym typeface="Twentieth Century"/>
              </a:rPr>
              <a:t>EXTRACTS INFORMATION FROM THE ACCOUNT, VENDOR, CHECK, AND RECEIPT DATA FILES FOR AUDITING PURPOSES</a:t>
            </a:r>
            <a:endParaRPr dirty="0"/>
          </a:p>
          <a:p>
            <a:pPr marL="911225" marR="0" lvl="2" indent="-220662" algn="l" rtl="0">
              <a:lnSpc>
                <a:spcPct val="120000"/>
              </a:lnSpc>
              <a:spcBef>
                <a:spcPts val="500"/>
              </a:spcBef>
              <a:spcAft>
                <a:spcPts val="0"/>
              </a:spcAft>
              <a:buClr>
                <a:schemeClr val="dk1"/>
              </a:buClr>
              <a:buSzPts val="1600"/>
              <a:buFont typeface="Arial"/>
              <a:buChar char="•"/>
            </a:pPr>
            <a:r>
              <a:rPr lang="en-US" sz="1600" b="0" i="0" u="none" strike="noStrike" cap="none" dirty="0">
                <a:solidFill>
                  <a:schemeClr val="dk1"/>
                </a:solidFill>
                <a:latin typeface="Twentieth Century"/>
                <a:ea typeface="Twentieth Century"/>
                <a:cs typeface="Twentieth Century"/>
                <a:sym typeface="Twentieth Century"/>
              </a:rPr>
              <a:t>CREATES ACCTAUD.SEQ, VENAUD.SEQ,TRANAUD.SEQ FILES, AND FINSUMM (SORTED BY FUND)</a:t>
            </a:r>
            <a:endParaRPr dirty="0"/>
          </a:p>
          <a:p>
            <a:pPr marL="576262" marR="0" lvl="1" indent="-230187" algn="l" rtl="0">
              <a:lnSpc>
                <a:spcPct val="120000"/>
              </a:lnSpc>
              <a:spcBef>
                <a:spcPts val="500"/>
              </a:spcBef>
              <a:spcAft>
                <a:spcPts val="0"/>
              </a:spcAft>
              <a:buClr>
                <a:schemeClr val="dk1"/>
              </a:buClr>
              <a:buSzPts val="1800"/>
              <a:buFont typeface="Arial"/>
              <a:buChar char="•"/>
            </a:pPr>
            <a:r>
              <a:rPr lang="en-US" sz="1800" b="0" i="0" u="none" strike="noStrike" cap="none" dirty="0">
                <a:solidFill>
                  <a:schemeClr val="dk1"/>
                </a:solidFill>
                <a:latin typeface="Twentieth Century"/>
                <a:ea typeface="Twentieth Century"/>
                <a:cs typeface="Twentieth Century"/>
                <a:sym typeface="Twentieth Century"/>
              </a:rPr>
              <a:t>ALSO CREATES ACCTAUD, VENAUD, TRANAUD AND FINSUMM TEXT FILES</a:t>
            </a:r>
            <a:endParaRPr dirty="0"/>
          </a:p>
          <a:p>
            <a:pPr marL="911225" marR="0" lvl="2" indent="-220662" algn="l" rtl="0">
              <a:lnSpc>
                <a:spcPct val="120000"/>
              </a:lnSpc>
              <a:spcBef>
                <a:spcPts val="500"/>
              </a:spcBef>
              <a:spcAft>
                <a:spcPts val="0"/>
              </a:spcAft>
              <a:buClr>
                <a:schemeClr val="dk1"/>
              </a:buClr>
              <a:buSzPts val="1600"/>
              <a:buFont typeface="Arial"/>
              <a:buChar char="•"/>
            </a:pPr>
            <a:r>
              <a:rPr lang="en-US" sz="1600" b="0" i="0" u="none" strike="noStrike" cap="none" dirty="0">
                <a:solidFill>
                  <a:schemeClr val="dk1"/>
                </a:solidFill>
                <a:latin typeface="Twentieth Century"/>
                <a:ea typeface="Twentieth Century"/>
                <a:cs typeface="Twentieth Century"/>
                <a:sym typeface="Twentieth Century"/>
              </a:rPr>
              <a:t>DETAILS INFORMATION SENT TO AOS VIA THE SEQUENTIAL FILE</a:t>
            </a:r>
            <a:endParaRPr dirty="0"/>
          </a:p>
        </p:txBody>
      </p:sp>
      <p:sp>
        <p:nvSpPr>
          <p:cNvPr id="350" name="Google Shape;350;p35"/>
          <p:cNvSpPr txBox="1"/>
          <p:nvPr/>
        </p:nvSpPr>
        <p:spPr>
          <a:xfrm>
            <a:off x="7885112" y="5883275"/>
            <a:ext cx="57308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B5A788"/>
              </a:buClr>
              <a:buSzPts val="1200"/>
              <a:buFont typeface="Times New Roman"/>
              <a:buNone/>
            </a:pPr>
            <a:fld id="{00000000-1234-1234-1234-123412341234}" type="slidenum">
              <a:rPr lang="en-US" sz="1200" b="0" i="0" u="none">
                <a:solidFill>
                  <a:schemeClr val="tx1"/>
                </a:solidFill>
                <a:latin typeface="Times New Roman"/>
                <a:ea typeface="Times New Roman"/>
                <a:cs typeface="Times New Roman"/>
                <a:sym typeface="Times New Roman"/>
              </a:rPr>
              <a:t>35</a:t>
            </a:fld>
            <a:endParaRPr dirty="0">
              <a:solidFill>
                <a:schemeClr val="tx1"/>
              </a:solidFill>
            </a:endParaRPr>
          </a:p>
        </p:txBody>
      </p:sp>
      <p:pic>
        <p:nvPicPr>
          <p:cNvPr id="351" name="Google Shape;351;p35"/>
          <p:cNvPicPr preferRelativeResize="0"/>
          <p:nvPr/>
        </p:nvPicPr>
        <p:blipFill>
          <a:blip r:embed="rId3">
            <a:alphaModFix/>
          </a:blip>
          <a:stretch>
            <a:fillRect/>
          </a:stretch>
        </p:blipFill>
        <p:spPr>
          <a:xfrm>
            <a:off x="1415562" y="4333428"/>
            <a:ext cx="6629400" cy="20955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6"/>
          <p:cNvSpPr txBox="1">
            <a:spLocks noGrp="1"/>
          </p:cNvSpPr>
          <p:nvPr>
            <p:ph type="title"/>
          </p:nvPr>
        </p:nvSpPr>
        <p:spPr>
          <a:xfrm>
            <a:off x="685800" y="619125"/>
            <a:ext cx="7772400" cy="159543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Rounded"/>
              <a:buNone/>
            </a:pPr>
            <a:r>
              <a:rPr lang="en-US" i="0" u="none" dirty="0">
                <a:solidFill>
                  <a:schemeClr val="accent1"/>
                </a:solidFill>
                <a:ea typeface="Arial Rounded"/>
                <a:cs typeface="Arial Rounded"/>
                <a:sym typeface="Arial Rounded"/>
              </a:rPr>
              <a:t>FISCAL YEAR-END REPORTS</a:t>
            </a:r>
            <a:endParaRPr dirty="0">
              <a:solidFill>
                <a:schemeClr val="accent1"/>
              </a:solidFill>
            </a:endParaRPr>
          </a:p>
        </p:txBody>
      </p:sp>
      <p:sp>
        <p:nvSpPr>
          <p:cNvPr id="357" name="Google Shape;357;p36"/>
          <p:cNvSpPr txBox="1">
            <a:spLocks noGrp="1"/>
          </p:cNvSpPr>
          <p:nvPr>
            <p:ph type="body" idx="1"/>
          </p:nvPr>
        </p:nvSpPr>
        <p:spPr>
          <a:xfrm>
            <a:off x="1631852" y="2045749"/>
            <a:ext cx="6077243" cy="3668713"/>
          </a:xfrm>
          <a:prstGeom prst="rect">
            <a:avLst/>
          </a:prstGeom>
          <a:noFill/>
          <a:ln>
            <a:noFill/>
          </a:ln>
        </p:spPr>
        <p:txBody>
          <a:bodyPr spcFirstLastPara="1" wrap="square" lIns="91425" tIns="45700" rIns="91425" bIns="45700" anchor="t" anchorCtr="0">
            <a:normAutofit/>
          </a:bodyPr>
          <a:lstStyle/>
          <a:p>
            <a:pPr marL="0" marR="0" lvl="0" indent="0" algn="l" rtl="0">
              <a:lnSpc>
                <a:spcPct val="120000"/>
              </a:lnSpc>
              <a:spcBef>
                <a:spcPts val="0"/>
              </a:spcBef>
              <a:spcAft>
                <a:spcPts val="0"/>
              </a:spcAft>
              <a:buClr>
                <a:schemeClr val="dk1"/>
              </a:buClr>
              <a:buSzPts val="2000"/>
              <a:buNone/>
            </a:pPr>
            <a:r>
              <a:rPr lang="en-US" b="0" i="0" u="none" cap="none" dirty="0">
                <a:solidFill>
                  <a:schemeClr val="dk1"/>
                </a:solidFill>
                <a:latin typeface="Twentieth Century"/>
                <a:ea typeface="Twentieth Century"/>
                <a:cs typeface="Twentieth Century"/>
                <a:sym typeface="Twentieth Century"/>
              </a:rPr>
              <a:t>GENERATE ANY FISCAL YEAR-END REPORTS DESIRED</a:t>
            </a:r>
            <a:endParaRPr dirty="0"/>
          </a:p>
          <a:p>
            <a:pPr marL="685800" marR="0" lvl="1" indent="-228600" algn="l" rtl="0">
              <a:lnSpc>
                <a:spcPct val="120000"/>
              </a:lnSpc>
              <a:spcBef>
                <a:spcPts val="500"/>
              </a:spcBef>
              <a:spcAft>
                <a:spcPts val="0"/>
              </a:spcAft>
              <a:buClr>
                <a:schemeClr val="dk1"/>
              </a:buClr>
              <a:buSzPts val="18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MAY BE GENERATED VIA FISCALCD</a:t>
            </a:r>
            <a:endParaRPr sz="2000" dirty="0"/>
          </a:p>
          <a:p>
            <a:pPr marL="1143000" marR="0" lvl="2" indent="-228600" algn="l" rtl="0">
              <a:lnSpc>
                <a:spcPct val="120000"/>
              </a:lnSpc>
              <a:spcBef>
                <a:spcPts val="500"/>
              </a:spcBef>
              <a:spcAft>
                <a:spcPts val="0"/>
              </a:spcAft>
              <a:buClr>
                <a:schemeClr val="dk1"/>
              </a:buClr>
              <a:buSzPts val="16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GENERATES STANDARD SET OF FISCAL YEAR REPORTS</a:t>
            </a:r>
            <a:endParaRPr sz="2000" dirty="0"/>
          </a:p>
          <a:p>
            <a:pPr marL="1143000" marR="0" lvl="2" indent="-228600" algn="l" rtl="0">
              <a:lnSpc>
                <a:spcPct val="120000"/>
              </a:lnSpc>
              <a:spcBef>
                <a:spcPts val="500"/>
              </a:spcBef>
              <a:spcAft>
                <a:spcPts val="0"/>
              </a:spcAft>
              <a:buClr>
                <a:schemeClr val="dk1"/>
              </a:buClr>
              <a:buSzPts val="16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CAN BE MADE AVAILABLE VIA SECURE WEB SITE</a:t>
            </a:r>
            <a:endParaRPr sz="2000" dirty="0"/>
          </a:p>
          <a:p>
            <a:pPr marL="1143000" marR="0" lvl="2" indent="-228600" algn="l" rtl="0">
              <a:lnSpc>
                <a:spcPct val="120000"/>
              </a:lnSpc>
              <a:spcBef>
                <a:spcPts val="500"/>
              </a:spcBef>
              <a:spcAft>
                <a:spcPts val="0"/>
              </a:spcAft>
              <a:buClr>
                <a:schemeClr val="dk1"/>
              </a:buClr>
              <a:buSzPts val="16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CAN BE ARCHIVED TO CDROM</a:t>
            </a:r>
            <a:endParaRPr sz="2000" dirty="0"/>
          </a:p>
          <a:p>
            <a:pPr marL="685800" marR="0" lvl="1" indent="-228600" algn="l" rtl="0">
              <a:lnSpc>
                <a:spcPct val="120000"/>
              </a:lnSpc>
              <a:spcBef>
                <a:spcPts val="500"/>
              </a:spcBef>
              <a:spcAft>
                <a:spcPts val="0"/>
              </a:spcAft>
              <a:buClr>
                <a:schemeClr val="dk1"/>
              </a:buClr>
              <a:buSzPts val="1800"/>
              <a:buFont typeface="Arial"/>
              <a:buNone/>
            </a:pPr>
            <a:endParaRPr sz="1800" b="0" i="0" u="none" strike="noStrike" cap="none" dirty="0">
              <a:solidFill>
                <a:schemeClr val="dk1"/>
              </a:solidFill>
              <a:latin typeface="Twentieth Century"/>
              <a:ea typeface="Twentieth Century"/>
              <a:cs typeface="Twentieth Century"/>
              <a:sym typeface="Twentieth Century"/>
            </a:endParaRPr>
          </a:p>
          <a:p>
            <a:pPr marL="228600" marR="0" lvl="0" indent="-114300" algn="l" rtl="0">
              <a:lnSpc>
                <a:spcPct val="120000"/>
              </a:lnSpc>
              <a:spcBef>
                <a:spcPts val="1000"/>
              </a:spcBef>
              <a:spcAft>
                <a:spcPts val="0"/>
              </a:spcAft>
              <a:buClr>
                <a:schemeClr val="dk1"/>
              </a:buClr>
              <a:buSzPts val="1800"/>
              <a:buFont typeface="Arial"/>
              <a:buNone/>
            </a:pPr>
            <a:endParaRPr sz="1800" b="0" i="0" u="none" strike="noStrike" cap="none" dirty="0">
              <a:solidFill>
                <a:schemeClr val="dk1"/>
              </a:solidFill>
              <a:latin typeface="Twentieth Century"/>
              <a:ea typeface="Twentieth Century"/>
              <a:cs typeface="Twentieth Century"/>
              <a:sym typeface="Twentieth Century"/>
            </a:endParaRPr>
          </a:p>
        </p:txBody>
      </p:sp>
      <p:sp>
        <p:nvSpPr>
          <p:cNvPr id="358" name="Google Shape;358;p36"/>
          <p:cNvSpPr txBox="1"/>
          <p:nvPr/>
        </p:nvSpPr>
        <p:spPr>
          <a:xfrm>
            <a:off x="7885112" y="5883275"/>
            <a:ext cx="57308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t>36</a:t>
            </a:fld>
            <a:endParaRPr/>
          </a:p>
        </p:txBody>
      </p:sp>
    </p:spTree>
  </p:cSld>
  <p:clrMapOvr>
    <a:masterClrMapping/>
  </p:clrMapOvr>
  <p:transition spd="slow">
    <p:push/>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39"/>
          <p:cNvSpPr txBox="1">
            <a:spLocks noGrp="1"/>
          </p:cNvSpPr>
          <p:nvPr>
            <p:ph type="title"/>
          </p:nvPr>
        </p:nvSpPr>
        <p:spPr>
          <a:xfrm>
            <a:off x="685798" y="338711"/>
            <a:ext cx="7772400" cy="127202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Rounded"/>
              <a:buNone/>
            </a:pPr>
            <a:r>
              <a:rPr lang="en-US" i="0" u="none" dirty="0">
                <a:solidFill>
                  <a:schemeClr val="accent1"/>
                </a:solidFill>
                <a:ea typeface="Arial Rounded"/>
                <a:cs typeface="Arial Rounded"/>
                <a:sym typeface="Arial Rounded"/>
              </a:rPr>
              <a:t>FISCAL YEAREND ADJUST</a:t>
            </a:r>
            <a:endParaRPr dirty="0">
              <a:solidFill>
                <a:schemeClr val="accent1"/>
              </a:solidFill>
            </a:endParaRPr>
          </a:p>
        </p:txBody>
      </p:sp>
      <p:sp>
        <p:nvSpPr>
          <p:cNvPr id="378" name="Google Shape;378;p39"/>
          <p:cNvSpPr txBox="1">
            <a:spLocks noGrp="1"/>
          </p:cNvSpPr>
          <p:nvPr>
            <p:ph type="body" idx="1"/>
          </p:nvPr>
        </p:nvSpPr>
        <p:spPr>
          <a:xfrm>
            <a:off x="879229" y="1453197"/>
            <a:ext cx="7385539" cy="443007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900"/>
              <a:buNone/>
            </a:pPr>
            <a:r>
              <a:rPr lang="en-US" b="0" i="0" u="none" cap="none" dirty="0">
                <a:solidFill>
                  <a:schemeClr val="dk1"/>
                </a:solidFill>
                <a:latin typeface="Twentieth Century"/>
                <a:ea typeface="Twentieth Century"/>
                <a:cs typeface="Twentieth Century"/>
                <a:sym typeface="Twentieth Century"/>
              </a:rPr>
              <a:t>WHAT HAPPENS?  ACCOUNTS</a:t>
            </a:r>
            <a:endParaRPr dirty="0"/>
          </a:p>
          <a:p>
            <a:pPr marL="685800" marR="0" lvl="1" indent="-228600" algn="l" rtl="0">
              <a:lnSpc>
                <a:spcPct val="90000"/>
              </a:lnSpc>
              <a:spcBef>
                <a:spcPts val="500"/>
              </a:spcBef>
              <a:spcAft>
                <a:spcPts val="0"/>
              </a:spcAft>
              <a:buClr>
                <a:schemeClr val="dk1"/>
              </a:buClr>
              <a:buSzPts val="17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AMOUNTS MOVED TO USAHIST FILE</a:t>
            </a:r>
            <a:endParaRPr sz="2000" dirty="0"/>
          </a:p>
          <a:p>
            <a:pPr marL="685800" marR="0" lvl="1" indent="-228600" algn="l" rtl="0">
              <a:lnSpc>
                <a:spcPct val="90000"/>
              </a:lnSpc>
              <a:spcBef>
                <a:spcPts val="500"/>
              </a:spcBef>
              <a:spcAft>
                <a:spcPts val="0"/>
              </a:spcAft>
              <a:buClr>
                <a:schemeClr val="dk1"/>
              </a:buClr>
              <a:buSzPts val="17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CURRENT FUND BALANCE MOVED TO JULY 1</a:t>
            </a:r>
            <a:r>
              <a:rPr lang="en-US" sz="2000" b="0" i="0" u="none" strike="noStrike" cap="none" baseline="30000" dirty="0">
                <a:solidFill>
                  <a:schemeClr val="dk1"/>
                </a:solidFill>
                <a:latin typeface="Twentieth Century"/>
                <a:ea typeface="Twentieth Century"/>
                <a:cs typeface="Twentieth Century"/>
                <a:sym typeface="Twentieth Century"/>
              </a:rPr>
              <a:t>ST</a:t>
            </a:r>
            <a:r>
              <a:rPr lang="en-US" sz="2000" b="0" i="0" u="none" strike="noStrike" cap="none" dirty="0">
                <a:solidFill>
                  <a:schemeClr val="dk1"/>
                </a:solidFill>
                <a:latin typeface="Twentieth Century"/>
                <a:ea typeface="Twentieth Century"/>
                <a:cs typeface="Twentieth Century"/>
                <a:sym typeface="Twentieth Century"/>
              </a:rPr>
              <a:t> CASH BALANCE</a:t>
            </a:r>
            <a:endParaRPr sz="2000" dirty="0"/>
          </a:p>
          <a:p>
            <a:pPr marL="685800" marR="0" lvl="1" indent="-228600" algn="l" rtl="0">
              <a:lnSpc>
                <a:spcPct val="90000"/>
              </a:lnSpc>
              <a:spcBef>
                <a:spcPts val="500"/>
              </a:spcBef>
              <a:spcAft>
                <a:spcPts val="0"/>
              </a:spcAft>
              <a:buClr>
                <a:schemeClr val="dk1"/>
              </a:buClr>
              <a:buSzPts val="17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FUTURE YEAR ENCUMBERED ADDED TO FUTURE ENCUMBERED THEN CLEARED</a:t>
            </a:r>
            <a:endParaRPr sz="2000" dirty="0"/>
          </a:p>
          <a:p>
            <a:pPr marL="685800" marR="0" lvl="1" indent="-228600" algn="l" rtl="0">
              <a:lnSpc>
                <a:spcPct val="90000"/>
              </a:lnSpc>
              <a:spcBef>
                <a:spcPts val="500"/>
              </a:spcBef>
              <a:spcAft>
                <a:spcPts val="0"/>
              </a:spcAft>
              <a:buClr>
                <a:schemeClr val="dk1"/>
              </a:buClr>
              <a:buSzPts val="17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FUTURE YEAR REQUISITIONED ADDED TO REQUISITIONED AMT THEN CLEARED</a:t>
            </a:r>
            <a:endParaRPr sz="2000" dirty="0"/>
          </a:p>
          <a:p>
            <a:pPr marL="685800" marR="0" lvl="1" indent="-228600" algn="l" rtl="0">
              <a:lnSpc>
                <a:spcPct val="90000"/>
              </a:lnSpc>
              <a:spcBef>
                <a:spcPts val="500"/>
              </a:spcBef>
              <a:spcAft>
                <a:spcPts val="0"/>
              </a:spcAft>
              <a:buClr>
                <a:schemeClr val="dk1"/>
              </a:buClr>
              <a:buSzPts val="17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NEXT YEAR PROPOSED MOVED TO INITIAL BUDGET/REV. AND THEN CLEARED</a:t>
            </a:r>
            <a:endParaRPr sz="2000" dirty="0"/>
          </a:p>
          <a:p>
            <a:pPr marL="685800" marR="0" lvl="1" indent="-228600" algn="l" rtl="0">
              <a:lnSpc>
                <a:spcPct val="90000"/>
              </a:lnSpc>
              <a:spcBef>
                <a:spcPts val="500"/>
              </a:spcBef>
              <a:spcAft>
                <a:spcPts val="0"/>
              </a:spcAft>
              <a:buClr>
                <a:schemeClr val="dk1"/>
              </a:buClr>
              <a:buSzPts val="17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CURRENT ENCUMBRANCES MOVED TO CARRYOVER ENCUMBRANCES</a:t>
            </a:r>
            <a:endParaRPr sz="2000" dirty="0"/>
          </a:p>
          <a:p>
            <a:pPr marL="685800" marR="0" lvl="1" indent="-228600" algn="l" rtl="0">
              <a:lnSpc>
                <a:spcPct val="90000"/>
              </a:lnSpc>
              <a:spcBef>
                <a:spcPts val="500"/>
              </a:spcBef>
              <a:spcAft>
                <a:spcPts val="0"/>
              </a:spcAft>
              <a:buClr>
                <a:schemeClr val="dk1"/>
              </a:buClr>
              <a:buSzPts val="17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FISCAL-TO-DATE AMOUNTS CLEARED</a:t>
            </a:r>
            <a:endParaRPr sz="2000" dirty="0"/>
          </a:p>
          <a:p>
            <a:pPr marL="685800" marR="0" lvl="1" indent="-228600" algn="l" rtl="0">
              <a:lnSpc>
                <a:spcPct val="90000"/>
              </a:lnSpc>
              <a:spcBef>
                <a:spcPts val="500"/>
              </a:spcBef>
              <a:spcAft>
                <a:spcPts val="0"/>
              </a:spcAft>
              <a:buClr>
                <a:schemeClr val="dk1"/>
              </a:buClr>
              <a:buSzPts val="17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CALCULATED FIELDS RECALCULATED</a:t>
            </a:r>
            <a:endParaRPr sz="2000" dirty="0"/>
          </a:p>
          <a:p>
            <a:pPr marL="685800" marR="0" lvl="1" indent="-228600" algn="l" rtl="0">
              <a:lnSpc>
                <a:spcPct val="90000"/>
              </a:lnSpc>
              <a:spcBef>
                <a:spcPts val="500"/>
              </a:spcBef>
              <a:spcAft>
                <a:spcPts val="0"/>
              </a:spcAft>
              <a:buClr>
                <a:schemeClr val="dk1"/>
              </a:buClr>
              <a:buSzPts val="17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GAAP ORIGINAL FIELDS SET TO NEW EXPENDABLE/RECEIVABLE</a:t>
            </a:r>
            <a:endParaRPr sz="2000" dirty="0"/>
          </a:p>
        </p:txBody>
      </p:sp>
      <p:sp>
        <p:nvSpPr>
          <p:cNvPr id="379" name="Google Shape;379;p39"/>
          <p:cNvSpPr txBox="1"/>
          <p:nvPr/>
        </p:nvSpPr>
        <p:spPr>
          <a:xfrm>
            <a:off x="7885112" y="5883275"/>
            <a:ext cx="57308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0"/>
          <p:cNvSpPr txBox="1">
            <a:spLocks noGrp="1"/>
          </p:cNvSpPr>
          <p:nvPr>
            <p:ph type="title"/>
          </p:nvPr>
        </p:nvSpPr>
        <p:spPr>
          <a:xfrm>
            <a:off x="685800" y="619125"/>
            <a:ext cx="7772400" cy="159543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Rounded"/>
              <a:buNone/>
            </a:pPr>
            <a:r>
              <a:rPr lang="en-US" i="0" u="none" dirty="0">
                <a:solidFill>
                  <a:schemeClr val="accent1"/>
                </a:solidFill>
                <a:ea typeface="Arial Rounded"/>
                <a:cs typeface="Arial Rounded"/>
                <a:sym typeface="Arial Rounded"/>
              </a:rPr>
              <a:t>FISCAL YEAREND ADJUST </a:t>
            </a:r>
            <a:r>
              <a:rPr lang="en-US" i="0" u="none" dirty="0" err="1">
                <a:solidFill>
                  <a:schemeClr val="accent1"/>
                </a:solidFill>
                <a:ea typeface="Arial Rounded"/>
                <a:cs typeface="Arial Rounded"/>
                <a:sym typeface="Arial Rounded"/>
              </a:rPr>
              <a:t>cont</a:t>
            </a:r>
            <a:r>
              <a:rPr lang="en-US" i="0" u="none" dirty="0">
                <a:solidFill>
                  <a:schemeClr val="accent1"/>
                </a:solidFill>
                <a:ea typeface="Arial Rounded"/>
                <a:cs typeface="Arial Rounded"/>
                <a:sym typeface="Arial Rounded"/>
              </a:rPr>
              <a:t>…</a:t>
            </a:r>
            <a:endParaRPr dirty="0">
              <a:solidFill>
                <a:schemeClr val="accent1"/>
              </a:solidFill>
            </a:endParaRPr>
          </a:p>
        </p:txBody>
      </p:sp>
      <p:sp>
        <p:nvSpPr>
          <p:cNvPr id="385" name="Google Shape;385;p40"/>
          <p:cNvSpPr txBox="1">
            <a:spLocks noGrp="1"/>
          </p:cNvSpPr>
          <p:nvPr>
            <p:ph type="body" idx="1"/>
          </p:nvPr>
        </p:nvSpPr>
        <p:spPr>
          <a:xfrm>
            <a:off x="1097280" y="1970100"/>
            <a:ext cx="7276513" cy="3424237"/>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800"/>
              <a:buFont typeface="Arial"/>
              <a:buNone/>
            </a:pPr>
            <a:r>
              <a:rPr lang="en-US" b="0" i="0" u="none" cap="none" dirty="0">
                <a:solidFill>
                  <a:schemeClr val="dk1"/>
                </a:solidFill>
                <a:latin typeface="Twentieth Century"/>
                <a:ea typeface="Twentieth Century"/>
                <a:cs typeface="Twentieth Century"/>
                <a:sym typeface="Twentieth Century"/>
              </a:rPr>
              <a:t>WHAT ELSE HAPPENS?</a:t>
            </a:r>
            <a:endParaRPr b="0" i="0" u="none" cap="none" dirty="0">
              <a:solidFill>
                <a:schemeClr val="dk1"/>
              </a:solidFill>
              <a:latin typeface="Twentieth Century"/>
              <a:ea typeface="Twentieth Century"/>
              <a:cs typeface="Twentieth Century"/>
              <a:sym typeface="Twentieth Century"/>
            </a:endParaRPr>
          </a:p>
          <a:p>
            <a:pPr marL="457200" lvl="1" indent="0">
              <a:lnSpc>
                <a:spcPct val="90000"/>
              </a:lnSpc>
              <a:spcBef>
                <a:spcPts val="1000"/>
              </a:spcBef>
              <a:buSzPts val="2800"/>
              <a:buNone/>
            </a:pPr>
            <a:r>
              <a:rPr lang="en-US" sz="2000" b="0" i="0" u="none" cap="none" dirty="0">
                <a:solidFill>
                  <a:schemeClr val="dk1"/>
                </a:solidFill>
                <a:latin typeface="Twentieth Century"/>
                <a:ea typeface="Twentieth Century"/>
                <a:cs typeface="Twentieth Century"/>
                <a:sym typeface="Twentieth Century"/>
              </a:rPr>
              <a:t>VENDORS</a:t>
            </a:r>
            <a:endParaRPr sz="2000" dirty="0"/>
          </a:p>
          <a:p>
            <a:pPr marL="1143000" lvl="2" indent="-228600">
              <a:lnSpc>
                <a:spcPct val="90000"/>
              </a:lnSpc>
              <a:buSzPts val="2400"/>
            </a:pPr>
            <a:r>
              <a:rPr lang="en-US" sz="2000" b="0" i="0" u="none" strike="noStrike" cap="none" dirty="0">
                <a:solidFill>
                  <a:schemeClr val="dk1"/>
                </a:solidFill>
                <a:latin typeface="Twentieth Century"/>
                <a:ea typeface="Twentieth Century"/>
                <a:cs typeface="Twentieth Century"/>
                <a:sym typeface="Twentieth Century"/>
              </a:rPr>
              <a:t>FISCAL-TO-DATE AMOUNT CLEARED</a:t>
            </a:r>
            <a:endParaRPr sz="2000" dirty="0"/>
          </a:p>
          <a:p>
            <a:pPr marL="1143000" lvl="2" indent="-228600">
              <a:lnSpc>
                <a:spcPct val="90000"/>
              </a:lnSpc>
              <a:buSzPts val="2400"/>
              <a:buNone/>
            </a:pPr>
            <a:endParaRPr sz="2000" b="0" i="0" u="none" strike="noStrike" cap="none" dirty="0">
              <a:solidFill>
                <a:schemeClr val="dk1"/>
              </a:solidFill>
              <a:latin typeface="Twentieth Century"/>
              <a:ea typeface="Twentieth Century"/>
              <a:cs typeface="Twentieth Century"/>
              <a:sym typeface="Twentieth Century"/>
            </a:endParaRPr>
          </a:p>
          <a:p>
            <a:pPr marL="457200" lvl="1" indent="0">
              <a:lnSpc>
                <a:spcPct val="90000"/>
              </a:lnSpc>
              <a:spcBef>
                <a:spcPts val="1000"/>
              </a:spcBef>
              <a:buSzPts val="2800"/>
              <a:buNone/>
            </a:pPr>
            <a:r>
              <a:rPr lang="en-US" sz="2000" b="0" i="0" u="none" cap="none" dirty="0">
                <a:solidFill>
                  <a:schemeClr val="dk1"/>
                </a:solidFill>
                <a:latin typeface="Twentieth Century"/>
                <a:ea typeface="Twentieth Century"/>
                <a:cs typeface="Twentieth Century"/>
                <a:sym typeface="Twentieth Century"/>
              </a:rPr>
              <a:t>USASDAT/USACON</a:t>
            </a:r>
            <a:endParaRPr sz="2000" dirty="0"/>
          </a:p>
          <a:p>
            <a:pPr marL="1143000" lvl="2" indent="-228600">
              <a:lnSpc>
                <a:spcPct val="90000"/>
              </a:lnSpc>
              <a:buSzPts val="2400"/>
            </a:pPr>
            <a:r>
              <a:rPr lang="en-US" sz="2000" b="0" i="0" u="none" strike="noStrike" cap="none" dirty="0">
                <a:solidFill>
                  <a:schemeClr val="dk1"/>
                </a:solidFill>
                <a:latin typeface="Twentieth Century"/>
                <a:ea typeface="Twentieth Century"/>
                <a:cs typeface="Twentieth Century"/>
                <a:sym typeface="Twentieth Century"/>
              </a:rPr>
              <a:t>CURRENT FISCAL YEAR UPDATED</a:t>
            </a:r>
            <a:endParaRPr sz="2000" dirty="0"/>
          </a:p>
          <a:p>
            <a:pPr marL="1143000" lvl="2" indent="-228600">
              <a:lnSpc>
                <a:spcPct val="90000"/>
              </a:lnSpc>
              <a:buSzPts val="2400"/>
            </a:pPr>
            <a:r>
              <a:rPr lang="en-US" sz="2000" b="0" i="0" u="none" strike="noStrike" cap="none" dirty="0">
                <a:solidFill>
                  <a:schemeClr val="dk1"/>
                </a:solidFill>
                <a:latin typeface="Twentieth Century"/>
                <a:ea typeface="Twentieth Century"/>
                <a:cs typeface="Twentieth Century"/>
                <a:sym typeface="Twentieth Century"/>
              </a:rPr>
              <a:t>SM2/ADJUST MONTHLY ACCESS FLAGS CLEARED</a:t>
            </a:r>
            <a:endParaRPr sz="2000" dirty="0"/>
          </a:p>
        </p:txBody>
      </p:sp>
      <p:sp>
        <p:nvSpPr>
          <p:cNvPr id="386" name="Google Shape;386;p40"/>
          <p:cNvSpPr txBox="1"/>
          <p:nvPr/>
        </p:nvSpPr>
        <p:spPr>
          <a:xfrm>
            <a:off x="7885112" y="5883275"/>
            <a:ext cx="57308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0"/>
          <p:cNvSpPr txBox="1">
            <a:spLocks noGrp="1"/>
          </p:cNvSpPr>
          <p:nvPr>
            <p:ph type="title"/>
          </p:nvPr>
        </p:nvSpPr>
        <p:spPr>
          <a:xfrm>
            <a:off x="685800" y="619125"/>
            <a:ext cx="7772400" cy="159543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Rounded"/>
              <a:buNone/>
            </a:pPr>
            <a:r>
              <a:rPr lang="en-US" i="0" u="none" dirty="0">
                <a:solidFill>
                  <a:schemeClr val="accent1"/>
                </a:solidFill>
                <a:ea typeface="Arial Rounded"/>
                <a:cs typeface="Arial Rounded"/>
                <a:sym typeface="Arial Rounded"/>
              </a:rPr>
              <a:t>FISCAL YEAREND ADJUST </a:t>
            </a:r>
            <a:r>
              <a:rPr lang="en-US" i="0" u="none" dirty="0" err="1">
                <a:solidFill>
                  <a:schemeClr val="accent1"/>
                </a:solidFill>
                <a:ea typeface="Arial Rounded"/>
                <a:cs typeface="Arial Rounded"/>
                <a:sym typeface="Arial Rounded"/>
              </a:rPr>
              <a:t>cont</a:t>
            </a:r>
            <a:r>
              <a:rPr lang="en-US" i="0" u="none" dirty="0">
                <a:solidFill>
                  <a:schemeClr val="accent1"/>
                </a:solidFill>
                <a:ea typeface="Arial Rounded"/>
                <a:cs typeface="Arial Rounded"/>
                <a:sym typeface="Arial Rounded"/>
              </a:rPr>
              <a:t>…</a:t>
            </a:r>
            <a:endParaRPr dirty="0">
              <a:solidFill>
                <a:schemeClr val="accent1"/>
              </a:solidFill>
            </a:endParaRPr>
          </a:p>
        </p:txBody>
      </p:sp>
      <p:sp>
        <p:nvSpPr>
          <p:cNvPr id="385" name="Google Shape;385;p40"/>
          <p:cNvSpPr txBox="1">
            <a:spLocks noGrp="1"/>
          </p:cNvSpPr>
          <p:nvPr>
            <p:ph type="body" idx="1"/>
          </p:nvPr>
        </p:nvSpPr>
        <p:spPr>
          <a:xfrm>
            <a:off x="1097280" y="1970100"/>
            <a:ext cx="7276513" cy="3424237"/>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800"/>
              <a:buFont typeface="Arial"/>
              <a:buNone/>
            </a:pPr>
            <a:r>
              <a:rPr lang="en-US" b="1" dirty="0">
                <a:solidFill>
                  <a:srgbClr val="C00000"/>
                </a:solidFill>
              </a:rPr>
              <a:t>CRITCALLY IMPORTANT</a:t>
            </a:r>
          </a:p>
          <a:p>
            <a:pPr marL="0" marR="0" lvl="0" indent="0" algn="ctr" rtl="0">
              <a:lnSpc>
                <a:spcPct val="90000"/>
              </a:lnSpc>
              <a:spcBef>
                <a:spcPts val="0"/>
              </a:spcBef>
              <a:spcAft>
                <a:spcPts val="0"/>
              </a:spcAft>
              <a:buClr>
                <a:schemeClr val="dk1"/>
              </a:buClr>
              <a:buSzPts val="2800"/>
              <a:buFont typeface="Arial"/>
              <a:buNone/>
            </a:pPr>
            <a:endParaRPr lang="en-US" sz="2000" dirty="0"/>
          </a:p>
          <a:p>
            <a:pPr marL="0" marR="0" lvl="0" indent="0" algn="ctr" rtl="0">
              <a:lnSpc>
                <a:spcPct val="90000"/>
              </a:lnSpc>
              <a:spcBef>
                <a:spcPts val="0"/>
              </a:spcBef>
              <a:spcAft>
                <a:spcPts val="0"/>
              </a:spcAft>
              <a:buClr>
                <a:schemeClr val="dk1"/>
              </a:buClr>
              <a:buSzPts val="2800"/>
              <a:buFont typeface="Arial"/>
              <a:buNone/>
            </a:pPr>
            <a:r>
              <a:rPr lang="en-US" dirty="0"/>
              <a:t>When you are ready to close the Fiscal Year, </a:t>
            </a:r>
          </a:p>
          <a:p>
            <a:pPr marL="0" marR="0" lvl="0" indent="0" algn="ctr" rtl="0">
              <a:lnSpc>
                <a:spcPct val="90000"/>
              </a:lnSpc>
              <a:spcBef>
                <a:spcPts val="0"/>
              </a:spcBef>
              <a:spcAft>
                <a:spcPts val="0"/>
              </a:spcAft>
              <a:buClr>
                <a:schemeClr val="dk1"/>
              </a:buClr>
              <a:buSzPts val="2800"/>
              <a:buFont typeface="Arial"/>
              <a:buNone/>
            </a:pPr>
            <a:r>
              <a:rPr lang="en-US" dirty="0">
                <a:solidFill>
                  <a:srgbClr val="C00000"/>
                </a:solidFill>
              </a:rPr>
              <a:t>DO NOT run Fiscal Year End Adjust!</a:t>
            </a:r>
          </a:p>
          <a:p>
            <a:pPr marL="0" marR="0" lvl="0" indent="0" algn="ctr" rtl="0">
              <a:lnSpc>
                <a:spcPct val="90000"/>
              </a:lnSpc>
              <a:spcBef>
                <a:spcPts val="0"/>
              </a:spcBef>
              <a:spcAft>
                <a:spcPts val="0"/>
              </a:spcAft>
              <a:buClr>
                <a:schemeClr val="dk1"/>
              </a:buClr>
              <a:buSzPts val="2800"/>
              <a:buFont typeface="Arial"/>
              <a:buNone/>
            </a:pPr>
            <a:endParaRPr lang="en-US" sz="2000" dirty="0"/>
          </a:p>
          <a:p>
            <a:pPr marL="0" marR="0" lvl="0" indent="0" algn="ctr" rtl="0">
              <a:lnSpc>
                <a:spcPct val="90000"/>
              </a:lnSpc>
              <a:spcBef>
                <a:spcPts val="0"/>
              </a:spcBef>
              <a:spcAft>
                <a:spcPts val="0"/>
              </a:spcAft>
              <a:buClr>
                <a:schemeClr val="dk1"/>
              </a:buClr>
              <a:buSzPts val="2800"/>
              <a:buFont typeface="Arial"/>
              <a:buNone/>
            </a:pPr>
            <a:r>
              <a:rPr lang="en-US" sz="2000" dirty="0"/>
              <a:t>HCC will run FYE Adjust </a:t>
            </a:r>
            <a:r>
              <a:rPr lang="en-US" sz="2000" u="sng" dirty="0"/>
              <a:t>after creating a Backup of your data</a:t>
            </a:r>
            <a:r>
              <a:rPr lang="en-US" sz="2000" dirty="0"/>
              <a:t>.</a:t>
            </a:r>
          </a:p>
          <a:p>
            <a:pPr marL="0" marR="0" lvl="0" indent="0" algn="ctr" rtl="0">
              <a:lnSpc>
                <a:spcPct val="90000"/>
              </a:lnSpc>
              <a:spcBef>
                <a:spcPts val="0"/>
              </a:spcBef>
              <a:spcAft>
                <a:spcPts val="0"/>
              </a:spcAft>
              <a:buClr>
                <a:schemeClr val="dk1"/>
              </a:buClr>
              <a:buSzPts val="2800"/>
              <a:buFont typeface="Arial"/>
              <a:buNone/>
            </a:pPr>
            <a:endParaRPr lang="en-US" dirty="0"/>
          </a:p>
          <a:p>
            <a:pPr marL="0" marR="0" lvl="0" indent="0" algn="ctr" rtl="0">
              <a:lnSpc>
                <a:spcPct val="90000"/>
              </a:lnSpc>
              <a:spcBef>
                <a:spcPts val="0"/>
              </a:spcBef>
              <a:spcAft>
                <a:spcPts val="0"/>
              </a:spcAft>
              <a:buClr>
                <a:schemeClr val="dk1"/>
              </a:buClr>
              <a:buSzPts val="2800"/>
              <a:buFont typeface="Arial"/>
              <a:buNone/>
            </a:pPr>
            <a:r>
              <a:rPr lang="en-US" sz="2000" dirty="0"/>
              <a:t>Send email to HCC Helpdesk to request “USAS Backup &amp; FY Close” and please include a phone number where you may be reached.</a:t>
            </a:r>
          </a:p>
          <a:p>
            <a:pPr marL="0" marR="0" lvl="0" indent="0" algn="l" rtl="0">
              <a:lnSpc>
                <a:spcPct val="90000"/>
              </a:lnSpc>
              <a:spcBef>
                <a:spcPts val="0"/>
              </a:spcBef>
              <a:spcAft>
                <a:spcPts val="0"/>
              </a:spcAft>
              <a:buClr>
                <a:schemeClr val="dk1"/>
              </a:buClr>
              <a:buSzPts val="2800"/>
              <a:buFont typeface="Arial"/>
              <a:buNone/>
            </a:pPr>
            <a:endParaRPr lang="en-US" dirty="0"/>
          </a:p>
          <a:p>
            <a:pPr marL="0" marR="0" lvl="0" indent="0" algn="ctr" rtl="0">
              <a:lnSpc>
                <a:spcPct val="90000"/>
              </a:lnSpc>
              <a:spcBef>
                <a:spcPts val="0"/>
              </a:spcBef>
              <a:spcAft>
                <a:spcPts val="0"/>
              </a:spcAft>
              <a:buClr>
                <a:schemeClr val="dk1"/>
              </a:buClr>
              <a:buSzPts val="2800"/>
              <a:buFont typeface="Arial"/>
              <a:buNone/>
            </a:pPr>
            <a:r>
              <a:rPr lang="en-US" sz="2000" dirty="0">
                <a:solidFill>
                  <a:srgbClr val="0033CC"/>
                </a:solidFill>
              </a:rPr>
              <a:t>financesupport@mail.hccanet.org</a:t>
            </a:r>
            <a:endParaRPr sz="2000" dirty="0">
              <a:solidFill>
                <a:srgbClr val="0033CC"/>
              </a:solidFill>
            </a:endParaRPr>
          </a:p>
        </p:txBody>
      </p:sp>
      <p:sp>
        <p:nvSpPr>
          <p:cNvPr id="386" name="Google Shape;386;p40"/>
          <p:cNvSpPr txBox="1"/>
          <p:nvPr/>
        </p:nvSpPr>
        <p:spPr>
          <a:xfrm>
            <a:off x="7885112" y="5883275"/>
            <a:ext cx="57308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t>39</a:t>
            </a:fld>
            <a:endParaRPr/>
          </a:p>
        </p:txBody>
      </p:sp>
    </p:spTree>
    <p:extLst>
      <p:ext uri="{BB962C8B-B14F-4D97-AF65-F5344CB8AC3E}">
        <p14:creationId xmlns:p14="http://schemas.microsoft.com/office/powerpoint/2010/main" val="1231686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a:spLocks noGrp="1"/>
          </p:cNvSpPr>
          <p:nvPr>
            <p:ph type="title"/>
          </p:nvPr>
        </p:nvSpPr>
        <p:spPr>
          <a:xfrm>
            <a:off x="685800" y="379413"/>
            <a:ext cx="7772400" cy="159543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C4F7A"/>
              </a:buClr>
              <a:buSzPts val="3600"/>
              <a:buFont typeface="Arial Rounded"/>
              <a:buNone/>
            </a:pPr>
            <a:r>
              <a:rPr lang="en-US" i="0" u="none" dirty="0">
                <a:solidFill>
                  <a:schemeClr val="accent1"/>
                </a:solidFill>
                <a:ea typeface="Arial Rounded"/>
                <a:cs typeface="Arial Rounded"/>
                <a:sym typeface="Arial Rounded"/>
              </a:rPr>
              <a:t>USAEMSDB - DSTMNT</a:t>
            </a:r>
            <a:endParaRPr dirty="0">
              <a:solidFill>
                <a:schemeClr val="accent1"/>
              </a:solidFill>
            </a:endParaRPr>
          </a:p>
        </p:txBody>
      </p:sp>
      <p:sp>
        <p:nvSpPr>
          <p:cNvPr id="119" name="Google Shape;119;p6"/>
          <p:cNvSpPr txBox="1"/>
          <p:nvPr/>
        </p:nvSpPr>
        <p:spPr>
          <a:xfrm>
            <a:off x="7885112" y="5883275"/>
            <a:ext cx="57308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t>4</a:t>
            </a:fld>
            <a:endParaRPr/>
          </a:p>
        </p:txBody>
      </p:sp>
      <p:sp>
        <p:nvSpPr>
          <p:cNvPr id="120" name="Google Shape;120;p6"/>
          <p:cNvSpPr txBox="1"/>
          <p:nvPr/>
        </p:nvSpPr>
        <p:spPr>
          <a:xfrm>
            <a:off x="933816" y="1620837"/>
            <a:ext cx="7666892" cy="7080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Times New Roman"/>
              <a:buNone/>
            </a:pPr>
            <a:r>
              <a:rPr lang="en-US" sz="2000" b="0" i="0" u="none" strike="noStrike" cap="none" dirty="0">
                <a:solidFill>
                  <a:schemeClr val="dk1"/>
                </a:solidFill>
                <a:latin typeface="Times New Roman"/>
                <a:ea typeface="Times New Roman"/>
                <a:cs typeface="Times New Roman"/>
                <a:sym typeface="Times New Roman"/>
              </a:rPr>
              <a:t>Central Office Square Footage and ITC IRN are found in the USAEMSDB program option 1 - DSTMNT</a:t>
            </a:r>
            <a:endParaRPr dirty="0"/>
          </a:p>
        </p:txBody>
      </p:sp>
      <p:pic>
        <p:nvPicPr>
          <p:cNvPr id="121" name="Google Shape;121;p6"/>
          <p:cNvPicPr preferRelativeResize="0"/>
          <p:nvPr/>
        </p:nvPicPr>
        <p:blipFill rotWithShape="1">
          <a:blip r:embed="rId3">
            <a:alphaModFix/>
          </a:blip>
          <a:srcRect l="-24" r="1993"/>
          <a:stretch/>
        </p:blipFill>
        <p:spPr>
          <a:xfrm>
            <a:off x="933816" y="2530475"/>
            <a:ext cx="7111634" cy="3352800"/>
          </a:xfrm>
          <a:prstGeom prst="rect">
            <a:avLst/>
          </a:prstGeom>
          <a:noFill/>
          <a:ln w="9525" cap="flat" cmpd="sng">
            <a:solidFill>
              <a:schemeClr val="dk1"/>
            </a:solidFill>
            <a:prstDash val="solid"/>
            <a:miter lim="800000"/>
            <a:headEnd type="none" w="sm" len="sm"/>
            <a:tailEnd type="none" w="sm" len="sm"/>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1"/>
          <p:cNvSpPr txBox="1">
            <a:spLocks noGrp="1"/>
          </p:cNvSpPr>
          <p:nvPr>
            <p:ph type="title"/>
          </p:nvPr>
        </p:nvSpPr>
        <p:spPr>
          <a:xfrm>
            <a:off x="457200" y="586154"/>
            <a:ext cx="8229600" cy="990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200"/>
              <a:buFont typeface="Arial Rounded"/>
              <a:buNone/>
            </a:pPr>
            <a:r>
              <a:rPr lang="en-US" i="0" u="none" dirty="0">
                <a:solidFill>
                  <a:schemeClr val="accent1"/>
                </a:solidFill>
                <a:ea typeface="Arial Rounded"/>
                <a:cs typeface="Arial Rounded"/>
                <a:sym typeface="Arial Rounded"/>
              </a:rPr>
              <a:t>FINANCIAL REPORTING</a:t>
            </a:r>
            <a:br>
              <a:rPr lang="en-US" i="0" u="none" dirty="0">
                <a:solidFill>
                  <a:schemeClr val="accent1"/>
                </a:solidFill>
                <a:ea typeface="Arial Rounded"/>
                <a:cs typeface="Arial Rounded"/>
                <a:sym typeface="Arial Rounded"/>
              </a:rPr>
            </a:br>
            <a:r>
              <a:rPr lang="en-US" i="0" u="none" dirty="0">
                <a:solidFill>
                  <a:schemeClr val="accent1"/>
                </a:solidFill>
                <a:ea typeface="Arial Rounded"/>
                <a:cs typeface="Arial Rounded"/>
                <a:sym typeface="Arial Rounded"/>
              </a:rPr>
              <a:t>SPECIAL NOTES</a:t>
            </a:r>
            <a:endParaRPr dirty="0">
              <a:solidFill>
                <a:schemeClr val="accent1"/>
              </a:solidFill>
            </a:endParaRPr>
          </a:p>
        </p:txBody>
      </p:sp>
      <p:sp>
        <p:nvSpPr>
          <p:cNvPr id="392" name="Google Shape;392;p41"/>
          <p:cNvSpPr txBox="1">
            <a:spLocks noGrp="1"/>
          </p:cNvSpPr>
          <p:nvPr>
            <p:ph type="body" idx="1"/>
          </p:nvPr>
        </p:nvSpPr>
        <p:spPr>
          <a:xfrm>
            <a:off x="457200" y="1699846"/>
            <a:ext cx="8229600" cy="4572000"/>
          </a:xfrm>
          <a:prstGeom prst="rect">
            <a:avLst/>
          </a:prstGeom>
          <a:noFill/>
          <a:ln>
            <a:noFill/>
          </a:ln>
        </p:spPr>
        <p:txBody>
          <a:bodyPr spcFirstLastPara="1" wrap="square" lIns="91425" tIns="45700" rIns="91425" bIns="45700" anchor="t" anchorCtr="0">
            <a:normAutofit/>
          </a:bodyPr>
          <a:lstStyle/>
          <a:p>
            <a:pPr marL="182562" marR="0" lvl="0" indent="-182562" algn="l" rtl="0">
              <a:lnSpc>
                <a:spcPct val="110000"/>
              </a:lnSpc>
              <a:spcBef>
                <a:spcPts val="0"/>
              </a:spcBef>
              <a:spcAft>
                <a:spcPts val="0"/>
              </a:spcAft>
              <a:buClr>
                <a:schemeClr val="dk1"/>
              </a:buClr>
              <a:buSzPts val="2000"/>
              <a:buFont typeface="Arial"/>
              <a:buChar char="•"/>
            </a:pPr>
            <a:r>
              <a:rPr lang="en-US" sz="2000" b="0" i="0" u="none" cap="none" dirty="0">
                <a:solidFill>
                  <a:schemeClr val="dk1"/>
                </a:solidFill>
                <a:latin typeface="Twentieth Century"/>
                <a:ea typeface="Twentieth Century"/>
                <a:cs typeface="Twentieth Century"/>
                <a:sym typeface="Twentieth Century"/>
              </a:rPr>
              <a:t>DISTRICTS SHOULD NOT UPLOAD USAEMS.SEQ FILE.  </a:t>
            </a:r>
            <a:r>
              <a:rPr lang="en-US" sz="2000" b="0" i="0" u="sng" cap="none" dirty="0">
                <a:solidFill>
                  <a:schemeClr val="dk1"/>
                </a:solidFill>
                <a:latin typeface="Twentieth Century"/>
                <a:ea typeface="Twentieth Century"/>
                <a:cs typeface="Twentieth Century"/>
                <a:sym typeface="Twentieth Century"/>
              </a:rPr>
              <a:t>THEY ONLY NEED TO UPLOAD THE USAEMS_EMISR.SEQ FILE IN THE “FINANCIAL” DATA SOURCE IN EMIS-R</a:t>
            </a:r>
            <a:r>
              <a:rPr lang="en-US" sz="2000" b="0" i="0" u="none" cap="none" dirty="0">
                <a:solidFill>
                  <a:schemeClr val="dk1"/>
                </a:solidFill>
                <a:latin typeface="Twentieth Century"/>
                <a:ea typeface="Twentieth Century"/>
                <a:cs typeface="Twentieth Century"/>
                <a:sym typeface="Twentieth Century"/>
              </a:rPr>
              <a:t>.  WHEN THEY ARE READY TO RUN A COLLECTION, THEY WILL SELECT THE USAS SIF AGENT AND THE “FINANCIAL” DATA SOURCE.</a:t>
            </a:r>
            <a:endParaRPr dirty="0"/>
          </a:p>
          <a:p>
            <a:pPr marL="182562" marR="0" lvl="0" indent="-182562" algn="l" rtl="0">
              <a:lnSpc>
                <a:spcPct val="110000"/>
              </a:lnSpc>
              <a:spcBef>
                <a:spcPts val="1000"/>
              </a:spcBef>
              <a:spcAft>
                <a:spcPts val="0"/>
              </a:spcAft>
              <a:buClr>
                <a:schemeClr val="dk1"/>
              </a:buClr>
              <a:buSzPts val="2000"/>
              <a:buFont typeface="Arial"/>
              <a:buChar char="•"/>
            </a:pPr>
            <a:r>
              <a:rPr lang="en-US" sz="2000" b="0" i="0" u="none" cap="none" dirty="0">
                <a:solidFill>
                  <a:schemeClr val="dk1"/>
                </a:solidFill>
                <a:latin typeface="Twentieth Century"/>
                <a:ea typeface="Twentieth Century"/>
                <a:cs typeface="Twentieth Century"/>
                <a:sym typeface="Twentieth Century"/>
              </a:rPr>
              <a:t>THERE IS AN “EMIS REPORTING YEAR” FLAG IN USASDAT/USACON THAT TELLS THE SIF IF IT SHOULD PULL ACCOUNT INFORMATION FROM THE HISTORY RECORDS OR THE CURRENT ACCOUNT FILE</a:t>
            </a:r>
            <a:endParaRPr dirty="0"/>
          </a:p>
          <a:p>
            <a:pPr marL="182562" marR="0" lvl="0" indent="-182562" algn="l" rtl="0">
              <a:lnSpc>
                <a:spcPct val="110000"/>
              </a:lnSpc>
              <a:spcBef>
                <a:spcPts val="1000"/>
              </a:spcBef>
              <a:spcAft>
                <a:spcPts val="0"/>
              </a:spcAft>
              <a:buClr>
                <a:schemeClr val="dk1"/>
              </a:buClr>
              <a:buSzPts val="2000"/>
              <a:buFont typeface="Arial"/>
              <a:buChar char="•"/>
            </a:pPr>
            <a:r>
              <a:rPr lang="en-US" dirty="0">
                <a:solidFill>
                  <a:srgbClr val="C00000"/>
                </a:solidFill>
              </a:rPr>
              <a:t>SSDT</a:t>
            </a:r>
            <a:r>
              <a:rPr lang="en-US" sz="2000" b="0" i="0" u="none" cap="none" dirty="0">
                <a:solidFill>
                  <a:srgbClr val="C00000"/>
                </a:solidFill>
                <a:latin typeface="Twentieth Century"/>
                <a:ea typeface="Twentieth Century"/>
                <a:cs typeface="Twentieth Century"/>
                <a:sym typeface="Twentieth Century"/>
              </a:rPr>
              <a:t> STRONGLY RECOMMENDS DISTRICTS HOLD OFF MAKING ANY UPDATES TO THEIR OPUS, ACCOUNTS (I.E. ACTCHG/FNDCHG) OR DELETING ACCOUNTS </a:t>
            </a:r>
            <a:r>
              <a:rPr lang="en-US" sz="2000" b="1" i="0" u="sng" cap="none" dirty="0">
                <a:solidFill>
                  <a:srgbClr val="C00000"/>
                </a:solidFill>
                <a:latin typeface="Twentieth Century"/>
                <a:ea typeface="Twentieth Century"/>
                <a:cs typeface="Twentieth Century"/>
                <a:sym typeface="Twentieth Century"/>
              </a:rPr>
              <a:t>IN FY2</a:t>
            </a:r>
            <a:r>
              <a:rPr lang="en-US" b="1" u="sng" dirty="0">
                <a:solidFill>
                  <a:srgbClr val="C00000"/>
                </a:solidFill>
              </a:rPr>
              <a:t>1</a:t>
            </a:r>
            <a:r>
              <a:rPr lang="en-US" sz="2000" b="1" i="0" u="sng" cap="none" dirty="0">
                <a:solidFill>
                  <a:srgbClr val="C00000"/>
                </a:solidFill>
                <a:latin typeface="Twentieth Century"/>
                <a:ea typeface="Twentieth Century"/>
                <a:cs typeface="Twentieth Century"/>
                <a:sym typeface="Twentieth Century"/>
              </a:rPr>
              <a:t> </a:t>
            </a:r>
            <a:r>
              <a:rPr lang="en-US" sz="2000" b="0" i="0" u="none" cap="none" dirty="0">
                <a:solidFill>
                  <a:srgbClr val="C00000"/>
                </a:solidFill>
                <a:latin typeface="Twentieth Century"/>
                <a:ea typeface="Twentieth Century"/>
                <a:cs typeface="Twentieth Century"/>
                <a:sym typeface="Twentieth Century"/>
              </a:rPr>
              <a:t>UNTIL AFTER THEY HAVE COMPLETED THEIR EMIS-R REPORTING FOR FY</a:t>
            </a:r>
            <a:r>
              <a:rPr lang="en-US" dirty="0">
                <a:solidFill>
                  <a:srgbClr val="C00000"/>
                </a:solidFill>
              </a:rPr>
              <a:t>20</a:t>
            </a:r>
            <a:r>
              <a:rPr lang="en-US" sz="2000" b="0" i="0" u="none" cap="none" dirty="0">
                <a:solidFill>
                  <a:srgbClr val="C00000"/>
                </a:solidFill>
                <a:sym typeface="Twentieth Century"/>
              </a:rPr>
              <a:t> PERIOD H.</a:t>
            </a:r>
            <a:endParaRPr dirty="0">
              <a:solidFill>
                <a:srgbClr val="C00000"/>
              </a:solidFill>
            </a:endParaRPr>
          </a:p>
          <a:p>
            <a:pPr marL="182562" marR="0" lvl="0" indent="-4762" algn="l" rtl="0">
              <a:lnSpc>
                <a:spcPct val="110000"/>
              </a:lnSpc>
              <a:spcBef>
                <a:spcPts val="1000"/>
              </a:spcBef>
              <a:spcAft>
                <a:spcPts val="0"/>
              </a:spcAft>
              <a:buClr>
                <a:schemeClr val="dk1"/>
              </a:buClr>
              <a:buSzPts val="2800"/>
              <a:buFont typeface="Arial"/>
              <a:buNone/>
            </a:pPr>
            <a:endParaRPr sz="2800" b="0" i="0" u="none" cap="none" dirty="0">
              <a:solidFill>
                <a:schemeClr val="dk1"/>
              </a:solidFill>
              <a:latin typeface="Times New Roman"/>
              <a:ea typeface="Times New Roman"/>
              <a:cs typeface="Times New Roman"/>
              <a:sym typeface="Times New Roman"/>
            </a:endParaRPr>
          </a:p>
          <a:p>
            <a:pPr marL="228600" marR="0" lvl="0" indent="-50800" algn="l" rtl="0">
              <a:lnSpc>
                <a:spcPct val="120000"/>
              </a:lnSpc>
              <a:spcBef>
                <a:spcPts val="1000"/>
              </a:spcBef>
              <a:spcAft>
                <a:spcPts val="0"/>
              </a:spcAft>
              <a:buClr>
                <a:schemeClr val="dk1"/>
              </a:buClr>
              <a:buSzPts val="2800"/>
              <a:buFont typeface="Arial"/>
              <a:buNone/>
            </a:pPr>
            <a:endParaRPr sz="2800" b="0" i="0" u="none" cap="none" dirty="0">
              <a:solidFill>
                <a:schemeClr val="dk1"/>
              </a:solidFill>
              <a:latin typeface="Times New Roman"/>
              <a:ea typeface="Times New Roman"/>
              <a:cs typeface="Times New Roman"/>
              <a:sym typeface="Times New Roman"/>
            </a:endParaRPr>
          </a:p>
        </p:txBody>
      </p:sp>
      <p:sp>
        <p:nvSpPr>
          <p:cNvPr id="393" name="Google Shape;393;p41"/>
          <p:cNvSpPr txBox="1"/>
          <p:nvPr/>
        </p:nvSpPr>
        <p:spPr>
          <a:xfrm>
            <a:off x="7885112" y="5883275"/>
            <a:ext cx="57308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2"/>
          <p:cNvSpPr txBox="1">
            <a:spLocks noGrp="1"/>
          </p:cNvSpPr>
          <p:nvPr>
            <p:ph type="title"/>
          </p:nvPr>
        </p:nvSpPr>
        <p:spPr>
          <a:xfrm>
            <a:off x="609600" y="0"/>
            <a:ext cx="7772400" cy="159543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Twentieth Century"/>
              <a:buNone/>
            </a:pPr>
            <a:r>
              <a:rPr lang="en-US" i="0" u="none" dirty="0">
                <a:solidFill>
                  <a:schemeClr val="accent1"/>
                </a:solidFill>
                <a:sym typeface="Twentieth Century"/>
              </a:rPr>
              <a:t>PERIOD H</a:t>
            </a:r>
            <a:endParaRPr dirty="0">
              <a:solidFill>
                <a:schemeClr val="accent1"/>
              </a:solidFill>
            </a:endParaRPr>
          </a:p>
        </p:txBody>
      </p:sp>
      <p:sp>
        <p:nvSpPr>
          <p:cNvPr id="400" name="Google Shape;400;p42"/>
          <p:cNvSpPr txBox="1">
            <a:spLocks noGrp="1"/>
          </p:cNvSpPr>
          <p:nvPr>
            <p:ph type="body" idx="1"/>
          </p:nvPr>
        </p:nvSpPr>
        <p:spPr>
          <a:xfrm>
            <a:off x="931985" y="1143000"/>
            <a:ext cx="7772400" cy="5105400"/>
          </a:xfrm>
          <a:prstGeom prst="rect">
            <a:avLst/>
          </a:prstGeom>
          <a:noFill/>
          <a:ln>
            <a:noFill/>
          </a:ln>
        </p:spPr>
        <p:txBody>
          <a:bodyPr spcFirstLastPara="1" wrap="square" lIns="91425" tIns="45700" rIns="91425" bIns="45700" anchor="t" anchorCtr="0">
            <a:normAutofit/>
          </a:bodyPr>
          <a:lstStyle/>
          <a:p>
            <a:pPr marL="0" marR="0" lvl="0" indent="0" algn="l" rtl="0">
              <a:lnSpc>
                <a:spcPct val="120000"/>
              </a:lnSpc>
              <a:spcBef>
                <a:spcPts val="0"/>
              </a:spcBef>
              <a:spcAft>
                <a:spcPts val="0"/>
              </a:spcAft>
              <a:buClr>
                <a:schemeClr val="dk1"/>
              </a:buClr>
              <a:buSzPts val="2000"/>
              <a:buFont typeface="Arial"/>
              <a:buNone/>
            </a:pPr>
            <a:r>
              <a:rPr lang="en-US" sz="2000" b="0" i="0" u="none" cap="none" dirty="0">
                <a:solidFill>
                  <a:schemeClr val="dk1"/>
                </a:solidFill>
                <a:latin typeface="Twentieth Century"/>
                <a:ea typeface="Twentieth Century"/>
                <a:cs typeface="Twentieth Century"/>
                <a:sym typeface="Twentieth Century"/>
              </a:rPr>
              <a:t>ODE HAS </a:t>
            </a:r>
            <a:r>
              <a:rPr lang="en-US" sz="2000" i="0" u="sng" cap="none" dirty="0">
                <a:solidFill>
                  <a:srgbClr val="C00000"/>
                </a:solidFill>
                <a:latin typeface="Twentieth Century"/>
                <a:ea typeface="Twentieth Century"/>
                <a:cs typeface="Twentieth Century"/>
                <a:sym typeface="Twentieth Century"/>
              </a:rPr>
              <a:t>DRAFT</a:t>
            </a:r>
            <a:r>
              <a:rPr lang="en-US" sz="2000" b="0" i="0" u="none" cap="none" dirty="0">
                <a:solidFill>
                  <a:schemeClr val="dk1"/>
                </a:solidFill>
                <a:latin typeface="Twentieth Century"/>
                <a:ea typeface="Twentieth Century"/>
                <a:cs typeface="Twentieth Century"/>
                <a:sym typeface="Twentieth Century"/>
              </a:rPr>
              <a:t> SCHEDULE POSTED ONLINE. -</a:t>
            </a:r>
            <a:endParaRPr dirty="0"/>
          </a:p>
          <a:p>
            <a:pPr marL="0" marR="0" lvl="0" indent="0" algn="l" rtl="0">
              <a:lnSpc>
                <a:spcPct val="120000"/>
              </a:lnSpc>
              <a:spcBef>
                <a:spcPts val="1000"/>
              </a:spcBef>
              <a:spcAft>
                <a:spcPts val="0"/>
              </a:spcAft>
              <a:buClr>
                <a:schemeClr val="dk1"/>
              </a:buClr>
              <a:buSzPts val="2000"/>
              <a:buFont typeface="Arial"/>
              <a:buNone/>
            </a:pPr>
            <a:endParaRPr sz="2000" b="0" i="0" u="none" cap="none" dirty="0">
              <a:solidFill>
                <a:schemeClr val="dk1"/>
              </a:solidFill>
              <a:latin typeface="Twentieth Century"/>
              <a:ea typeface="Twentieth Century"/>
              <a:cs typeface="Twentieth Century"/>
              <a:sym typeface="Twentieth Century"/>
            </a:endParaRPr>
          </a:p>
          <a:p>
            <a:pPr marL="0" marR="0" lvl="0" indent="0" algn="l" rtl="0">
              <a:lnSpc>
                <a:spcPct val="120000"/>
              </a:lnSpc>
              <a:spcBef>
                <a:spcPts val="1000"/>
              </a:spcBef>
              <a:spcAft>
                <a:spcPts val="0"/>
              </a:spcAft>
              <a:buClr>
                <a:schemeClr val="dk1"/>
              </a:buClr>
              <a:buSzPts val="2000"/>
              <a:buFont typeface="Arial"/>
              <a:buNone/>
            </a:pPr>
            <a:endParaRPr sz="2000" b="0" i="0" u="none" cap="none" dirty="0">
              <a:solidFill>
                <a:schemeClr val="dk1"/>
              </a:solidFill>
              <a:latin typeface="Twentieth Century"/>
              <a:ea typeface="Twentieth Century"/>
              <a:cs typeface="Twentieth Century"/>
              <a:sym typeface="Twentieth Century"/>
            </a:endParaRPr>
          </a:p>
          <a:p>
            <a:pPr marL="0" marR="0" lvl="0" indent="0" algn="l" rtl="0">
              <a:lnSpc>
                <a:spcPct val="120000"/>
              </a:lnSpc>
              <a:spcBef>
                <a:spcPts val="1000"/>
              </a:spcBef>
              <a:spcAft>
                <a:spcPts val="0"/>
              </a:spcAft>
              <a:buClr>
                <a:schemeClr val="dk1"/>
              </a:buClr>
              <a:buSzPts val="2000"/>
              <a:buFont typeface="Arial"/>
              <a:buNone/>
            </a:pPr>
            <a:endParaRPr sz="2000" b="0" i="0" u="none" cap="none" dirty="0">
              <a:solidFill>
                <a:schemeClr val="dk1"/>
              </a:solidFill>
              <a:latin typeface="Twentieth Century"/>
              <a:ea typeface="Twentieth Century"/>
              <a:cs typeface="Twentieth Century"/>
              <a:sym typeface="Twentieth Century"/>
            </a:endParaRPr>
          </a:p>
          <a:p>
            <a:pPr marL="228600" marR="0" lvl="0" indent="0" algn="l" rtl="0">
              <a:lnSpc>
                <a:spcPct val="120000"/>
              </a:lnSpc>
              <a:spcBef>
                <a:spcPts val="1000"/>
              </a:spcBef>
              <a:spcAft>
                <a:spcPts val="0"/>
              </a:spcAft>
              <a:buNone/>
            </a:pPr>
            <a:endParaRPr dirty="0"/>
          </a:p>
          <a:p>
            <a:pPr marL="0" marR="0" lvl="0" indent="0" algn="l" rtl="0">
              <a:lnSpc>
                <a:spcPct val="120000"/>
              </a:lnSpc>
              <a:spcBef>
                <a:spcPts val="1000"/>
              </a:spcBef>
              <a:spcAft>
                <a:spcPts val="0"/>
              </a:spcAft>
              <a:buClr>
                <a:schemeClr val="dk1"/>
              </a:buClr>
              <a:buSzPts val="2000"/>
              <a:buNone/>
            </a:pPr>
            <a:r>
              <a:rPr lang="en-US" dirty="0"/>
              <a:t>NOTE HIGHLIGHTED CHANGES</a:t>
            </a:r>
            <a:endParaRPr dirty="0"/>
          </a:p>
          <a:p>
            <a:pPr marL="0" marR="0" lvl="0" indent="0" algn="l" rtl="0">
              <a:lnSpc>
                <a:spcPct val="120000"/>
              </a:lnSpc>
              <a:spcBef>
                <a:spcPts val="1000"/>
              </a:spcBef>
              <a:spcAft>
                <a:spcPts val="0"/>
              </a:spcAft>
              <a:buClr>
                <a:schemeClr val="dk1"/>
              </a:buClr>
              <a:buSzPts val="2000"/>
              <a:buFont typeface="Arial"/>
              <a:buNone/>
            </a:pPr>
            <a:endParaRPr sz="2000" b="0" i="0" u="none" cap="none" dirty="0">
              <a:solidFill>
                <a:schemeClr val="dk1"/>
              </a:solidFill>
              <a:latin typeface="Twentieth Century"/>
              <a:ea typeface="Twentieth Century"/>
              <a:cs typeface="Twentieth Century"/>
              <a:sym typeface="Twentieth Century"/>
            </a:endParaRPr>
          </a:p>
          <a:p>
            <a:pPr marL="0" marR="0" lvl="0" indent="0" algn="l" rtl="0">
              <a:lnSpc>
                <a:spcPct val="120000"/>
              </a:lnSpc>
              <a:spcBef>
                <a:spcPts val="1000"/>
              </a:spcBef>
              <a:spcAft>
                <a:spcPts val="0"/>
              </a:spcAft>
              <a:buClr>
                <a:schemeClr val="dk1"/>
              </a:buClr>
              <a:buSzPts val="2000"/>
              <a:buFont typeface="Arial"/>
              <a:buNone/>
            </a:pPr>
            <a:endParaRPr sz="2000" b="0" i="0" u="none" cap="none" dirty="0">
              <a:solidFill>
                <a:schemeClr val="dk1"/>
              </a:solidFill>
              <a:latin typeface="Twentieth Century"/>
              <a:ea typeface="Twentieth Century"/>
              <a:cs typeface="Twentieth Century"/>
              <a:sym typeface="Twentieth Century"/>
            </a:endParaRPr>
          </a:p>
          <a:p>
            <a:pPr marL="228600" marR="0" lvl="0" indent="-101600" algn="l" rtl="0">
              <a:lnSpc>
                <a:spcPct val="120000"/>
              </a:lnSpc>
              <a:spcBef>
                <a:spcPts val="1000"/>
              </a:spcBef>
              <a:spcAft>
                <a:spcPts val="0"/>
              </a:spcAft>
              <a:buClr>
                <a:schemeClr val="dk1"/>
              </a:buClr>
              <a:buSzPts val="2000"/>
              <a:buFont typeface="Arial"/>
              <a:buNone/>
            </a:pPr>
            <a:endParaRPr sz="2000" b="0" i="0" u="none" cap="none" dirty="0">
              <a:solidFill>
                <a:schemeClr val="dk1"/>
              </a:solidFill>
              <a:latin typeface="Twentieth Century"/>
              <a:ea typeface="Twentieth Century"/>
              <a:cs typeface="Twentieth Century"/>
              <a:sym typeface="Twentieth Century"/>
            </a:endParaRPr>
          </a:p>
        </p:txBody>
      </p:sp>
      <p:sp>
        <p:nvSpPr>
          <p:cNvPr id="401" name="Google Shape;401;p42"/>
          <p:cNvSpPr txBox="1"/>
          <p:nvPr/>
        </p:nvSpPr>
        <p:spPr>
          <a:xfrm>
            <a:off x="7885112" y="5883275"/>
            <a:ext cx="57308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t>41</a:t>
            </a:fld>
            <a:endParaRPr/>
          </a:p>
        </p:txBody>
      </p:sp>
      <p:pic>
        <p:nvPicPr>
          <p:cNvPr id="402" name="Google Shape;402;p42"/>
          <p:cNvPicPr preferRelativeResize="0"/>
          <p:nvPr/>
        </p:nvPicPr>
        <p:blipFill>
          <a:blip r:embed="rId3">
            <a:alphaModFix/>
          </a:blip>
          <a:stretch>
            <a:fillRect/>
          </a:stretch>
        </p:blipFill>
        <p:spPr>
          <a:xfrm>
            <a:off x="1481247" y="1601225"/>
            <a:ext cx="6181505" cy="1833563"/>
          </a:xfrm>
          <a:prstGeom prst="rect">
            <a:avLst/>
          </a:prstGeom>
          <a:noFill/>
          <a:ln>
            <a:noFill/>
          </a:ln>
        </p:spPr>
      </p:pic>
      <p:pic>
        <p:nvPicPr>
          <p:cNvPr id="403" name="Google Shape;403;p42"/>
          <p:cNvPicPr preferRelativeResize="0"/>
          <p:nvPr/>
        </p:nvPicPr>
        <p:blipFill>
          <a:blip r:embed="rId4">
            <a:alphaModFix/>
          </a:blip>
          <a:stretch>
            <a:fillRect/>
          </a:stretch>
        </p:blipFill>
        <p:spPr>
          <a:xfrm>
            <a:off x="669679" y="4112369"/>
            <a:ext cx="8034705" cy="1008271"/>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44"/>
          <p:cNvSpPr txBox="1">
            <a:spLocks noGrp="1"/>
          </p:cNvSpPr>
          <p:nvPr>
            <p:ph type="ctrTitle"/>
          </p:nvPr>
        </p:nvSpPr>
        <p:spPr>
          <a:xfrm>
            <a:off x="1312862" y="919163"/>
            <a:ext cx="6518275" cy="250983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800"/>
              <a:buFont typeface="Arial Rounded"/>
              <a:buNone/>
            </a:pPr>
            <a:r>
              <a:rPr lang="en-US" sz="4800" b="1" i="0" u="none" dirty="0">
                <a:solidFill>
                  <a:schemeClr val="accent3">
                    <a:lumMod val="75000"/>
                  </a:schemeClr>
                </a:solidFill>
                <a:ea typeface="Arial Rounded"/>
                <a:cs typeface="Arial Rounded"/>
                <a:sym typeface="Arial Rounded"/>
              </a:rPr>
              <a:t>POST-CLOSING PROCEDURES</a:t>
            </a:r>
            <a:endParaRPr dirty="0">
              <a:solidFill>
                <a:schemeClr val="accent3">
                  <a:lumMod val="75000"/>
                </a:schemeClr>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45"/>
          <p:cNvSpPr txBox="1">
            <a:spLocks noGrp="1"/>
          </p:cNvSpPr>
          <p:nvPr>
            <p:ph type="title"/>
          </p:nvPr>
        </p:nvSpPr>
        <p:spPr>
          <a:xfrm>
            <a:off x="1893887" y="762000"/>
            <a:ext cx="558165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Rounded"/>
              <a:buNone/>
            </a:pPr>
            <a:r>
              <a:rPr lang="en-US" i="0" u="none" dirty="0">
                <a:solidFill>
                  <a:schemeClr val="accent1"/>
                </a:solidFill>
                <a:ea typeface="Arial Rounded"/>
                <a:cs typeface="Arial Rounded"/>
                <a:sym typeface="Arial Rounded"/>
              </a:rPr>
              <a:t>EMIS-R</a:t>
            </a:r>
            <a:endParaRPr dirty="0">
              <a:solidFill>
                <a:schemeClr val="accent1"/>
              </a:solidFill>
            </a:endParaRPr>
          </a:p>
        </p:txBody>
      </p:sp>
      <p:sp>
        <p:nvSpPr>
          <p:cNvPr id="424" name="Google Shape;424;p45"/>
          <p:cNvSpPr txBox="1">
            <a:spLocks noGrp="1"/>
          </p:cNvSpPr>
          <p:nvPr>
            <p:ph type="body" idx="1"/>
          </p:nvPr>
        </p:nvSpPr>
        <p:spPr>
          <a:xfrm>
            <a:off x="1589649" y="1934308"/>
            <a:ext cx="6295463" cy="3886200"/>
          </a:xfrm>
          <a:prstGeom prst="rect">
            <a:avLst/>
          </a:prstGeom>
          <a:noFill/>
          <a:ln>
            <a:noFill/>
          </a:ln>
        </p:spPr>
        <p:txBody>
          <a:bodyPr spcFirstLastPara="1" wrap="square" lIns="91425" tIns="45700" rIns="91425" bIns="45700" anchor="t" anchorCtr="0">
            <a:normAutofit/>
          </a:bodyPr>
          <a:lstStyle/>
          <a:p>
            <a:pPr marL="0" marR="0" lvl="0" indent="0" algn="l" rtl="0">
              <a:lnSpc>
                <a:spcPct val="110000"/>
              </a:lnSpc>
              <a:spcBef>
                <a:spcPts val="0"/>
              </a:spcBef>
              <a:spcAft>
                <a:spcPts val="0"/>
              </a:spcAft>
              <a:buClr>
                <a:schemeClr val="dk1"/>
              </a:buClr>
              <a:buSzPts val="2600"/>
              <a:buNone/>
            </a:pPr>
            <a:r>
              <a:rPr lang="en-US" b="0" i="0" u="none" cap="none" dirty="0">
                <a:solidFill>
                  <a:schemeClr val="dk1"/>
                </a:solidFill>
                <a:latin typeface="Twentieth Century"/>
                <a:ea typeface="Twentieth Century"/>
                <a:cs typeface="Twentieth Century"/>
                <a:sym typeface="Twentieth Century"/>
              </a:rPr>
              <a:t>THE FINANCIAL DATA SUBMISSION PROCESS IS DONE THROUGH EMIS-R AND IS </a:t>
            </a:r>
            <a:r>
              <a:rPr lang="en-US" b="1" i="0" u="none" cap="none" dirty="0">
                <a:solidFill>
                  <a:schemeClr val="dk1"/>
                </a:solidFill>
                <a:latin typeface="Twentieth Century"/>
                <a:ea typeface="Twentieth Century"/>
                <a:cs typeface="Twentieth Century"/>
                <a:sym typeface="Twentieth Century"/>
              </a:rPr>
              <a:t>UNDER DISTRICT CONTROL</a:t>
            </a:r>
            <a:r>
              <a:rPr lang="en-US" b="0" i="0" u="none" cap="none" dirty="0">
                <a:solidFill>
                  <a:schemeClr val="dk1"/>
                </a:solidFill>
                <a:latin typeface="Twentieth Century"/>
                <a:ea typeface="Twentieth Century"/>
                <a:cs typeface="Twentieth Century"/>
                <a:sym typeface="Twentieth Century"/>
              </a:rPr>
              <a:t> RATHER THAN ITC CONTROL.  AN AUTHORIZED PERSON IN THE DISTRICT (EMIS COORDINATOR, TREASURER, ETC.) WILL NEED TO UPLOAD THE FLAT FILE, RUN THE DATA COLLECTION PROCESS, AND SUBMIT THE DATA TO ODE.  </a:t>
            </a:r>
          </a:p>
          <a:p>
            <a:pPr marL="0" marR="0" lvl="0" indent="0" algn="l" rtl="0">
              <a:lnSpc>
                <a:spcPct val="110000"/>
              </a:lnSpc>
              <a:spcBef>
                <a:spcPts val="0"/>
              </a:spcBef>
              <a:spcAft>
                <a:spcPts val="0"/>
              </a:spcAft>
              <a:buClr>
                <a:schemeClr val="dk1"/>
              </a:buClr>
              <a:buSzPts val="2600"/>
              <a:buNone/>
            </a:pPr>
            <a:endParaRPr dirty="0"/>
          </a:p>
          <a:p>
            <a:pPr marL="0" marR="0" lvl="0" indent="0" algn="l" rtl="0">
              <a:lnSpc>
                <a:spcPct val="110000"/>
              </a:lnSpc>
              <a:spcBef>
                <a:spcPts val="1000"/>
              </a:spcBef>
              <a:spcAft>
                <a:spcPts val="0"/>
              </a:spcAft>
              <a:buClr>
                <a:schemeClr val="dk1"/>
              </a:buClr>
              <a:buSzPts val="2600"/>
              <a:buNone/>
            </a:pPr>
            <a:r>
              <a:rPr lang="en-US" b="0" i="0" u="none" cap="none" dirty="0">
                <a:solidFill>
                  <a:schemeClr val="dk1"/>
                </a:solidFill>
                <a:latin typeface="Twentieth Century"/>
                <a:ea typeface="Twentieth Century"/>
                <a:cs typeface="Twentieth Century"/>
                <a:sym typeface="Twentieth Century"/>
              </a:rPr>
              <a:t>MUST BE SENT TO ODE BEFORE PERIOD </a:t>
            </a:r>
            <a:r>
              <a:rPr lang="en-US" dirty="0"/>
              <a:t>20</a:t>
            </a:r>
            <a:r>
              <a:rPr lang="en-US" b="0" i="0" u="none" cap="none" dirty="0">
                <a:solidFill>
                  <a:schemeClr val="dk1"/>
                </a:solidFill>
                <a:latin typeface="Twentieth Century"/>
                <a:ea typeface="Twentieth Century"/>
                <a:cs typeface="Twentieth Century"/>
                <a:sym typeface="Twentieth Century"/>
              </a:rPr>
              <a:t>H CLOSES</a:t>
            </a:r>
            <a:endParaRPr dirty="0"/>
          </a:p>
        </p:txBody>
      </p:sp>
      <p:sp>
        <p:nvSpPr>
          <p:cNvPr id="425" name="Google Shape;425;p45"/>
          <p:cNvSpPr txBox="1"/>
          <p:nvPr/>
        </p:nvSpPr>
        <p:spPr>
          <a:xfrm>
            <a:off x="7885112" y="5883275"/>
            <a:ext cx="57308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t>43</a:t>
            </a:fld>
            <a:endParaRPr/>
          </a:p>
        </p:txBody>
      </p:sp>
      <p:pic>
        <p:nvPicPr>
          <p:cNvPr id="426" name="Google Shape;426;p45" descr="MCj04248300000[1]"/>
          <p:cNvPicPr preferRelativeResize="0"/>
          <p:nvPr/>
        </p:nvPicPr>
        <p:blipFill rotWithShape="1">
          <a:blip r:embed="rId3">
            <a:alphaModFix/>
          </a:blip>
          <a:srcRect/>
          <a:stretch/>
        </p:blipFill>
        <p:spPr>
          <a:xfrm>
            <a:off x="228600" y="457200"/>
            <a:ext cx="3330575" cy="14478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46"/>
          <p:cNvSpPr txBox="1">
            <a:spLocks noGrp="1"/>
          </p:cNvSpPr>
          <p:nvPr>
            <p:ph type="title"/>
          </p:nvPr>
        </p:nvSpPr>
        <p:spPr>
          <a:xfrm>
            <a:off x="1505242" y="561025"/>
            <a:ext cx="6379869"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Rounded"/>
              <a:buNone/>
            </a:pPr>
            <a:r>
              <a:rPr lang="en-US" i="0" u="none" dirty="0">
                <a:solidFill>
                  <a:schemeClr val="accent1"/>
                </a:solidFill>
                <a:ea typeface="Arial Rounded"/>
                <a:cs typeface="Arial Rounded"/>
                <a:sym typeface="Arial Rounded"/>
              </a:rPr>
              <a:t>CAPITAL ASSETS </a:t>
            </a:r>
            <a:r>
              <a:rPr lang="en-US" dirty="0">
                <a:solidFill>
                  <a:schemeClr val="accent1"/>
                </a:solidFill>
                <a:ea typeface="Arial Rounded"/>
                <a:cs typeface="Arial Rounded"/>
                <a:sym typeface="Arial Rounded"/>
              </a:rPr>
              <a:t>REPORTING CHANGES FOR FY20</a:t>
            </a:r>
            <a:endParaRPr dirty="0">
              <a:solidFill>
                <a:schemeClr val="accent1"/>
              </a:solidFill>
            </a:endParaRPr>
          </a:p>
        </p:txBody>
      </p:sp>
      <p:sp>
        <p:nvSpPr>
          <p:cNvPr id="432" name="Google Shape;432;p46"/>
          <p:cNvSpPr txBox="1">
            <a:spLocks noGrp="1"/>
          </p:cNvSpPr>
          <p:nvPr>
            <p:ph type="body" idx="1"/>
          </p:nvPr>
        </p:nvSpPr>
        <p:spPr>
          <a:xfrm>
            <a:off x="990600" y="1981200"/>
            <a:ext cx="7943700" cy="4495800"/>
          </a:xfrm>
          <a:prstGeom prst="rect">
            <a:avLst/>
          </a:prstGeom>
          <a:noFill/>
          <a:ln>
            <a:noFill/>
          </a:ln>
        </p:spPr>
        <p:txBody>
          <a:bodyPr spcFirstLastPara="1" wrap="square" lIns="91425" tIns="45700" rIns="91425" bIns="45700" anchor="t" anchorCtr="0">
            <a:normAutofit/>
          </a:bodyPr>
          <a:lstStyle/>
          <a:p>
            <a:pPr marL="0" marR="0" lvl="0" indent="0" algn="l" rtl="0">
              <a:lnSpc>
                <a:spcPct val="120000"/>
              </a:lnSpc>
              <a:spcBef>
                <a:spcPts val="0"/>
              </a:spcBef>
              <a:spcAft>
                <a:spcPts val="0"/>
              </a:spcAft>
              <a:buClr>
                <a:schemeClr val="dk1"/>
              </a:buClr>
              <a:buSzPts val="2000"/>
              <a:buNone/>
            </a:pPr>
            <a:r>
              <a:rPr lang="en-US" b="1" u="sng" dirty="0">
                <a:solidFill>
                  <a:schemeClr val="accent3">
                    <a:lumMod val="75000"/>
                  </a:schemeClr>
                </a:solidFill>
                <a:hlinkClick r:id="rId3">
                  <a:extLst>
                    <a:ext uri="{A12FA001-AC4F-418D-AE19-62706E023703}">
                      <ahyp:hlinkClr xmlns:ahyp="http://schemas.microsoft.com/office/drawing/2018/hyperlinkcolor" val="tx"/>
                    </a:ext>
                  </a:extLst>
                </a:hlinkClick>
              </a:rPr>
              <a:t>EMIS Changes</a:t>
            </a:r>
            <a:r>
              <a:rPr lang="en-US" b="1" dirty="0">
                <a:solidFill>
                  <a:schemeClr val="accent3">
                    <a:lumMod val="75000"/>
                  </a:schemeClr>
                </a:solidFill>
              </a:rPr>
              <a:t> </a:t>
            </a:r>
            <a:r>
              <a:rPr lang="en-US" dirty="0"/>
              <a:t>- noted on ODE website -last updated 4/10/20</a:t>
            </a:r>
            <a:endParaRPr dirty="0"/>
          </a:p>
          <a:p>
            <a:pPr marL="228600" marR="0" lvl="0" indent="0" algn="l" rtl="0">
              <a:lnSpc>
                <a:spcPct val="120000"/>
              </a:lnSpc>
              <a:spcBef>
                <a:spcPts val="0"/>
              </a:spcBef>
              <a:spcAft>
                <a:spcPts val="0"/>
              </a:spcAft>
              <a:buNone/>
            </a:pPr>
            <a:endParaRPr dirty="0"/>
          </a:p>
        </p:txBody>
      </p:sp>
      <p:sp>
        <p:nvSpPr>
          <p:cNvPr id="433" name="Google Shape;433;p46"/>
          <p:cNvSpPr txBox="1"/>
          <p:nvPr/>
        </p:nvSpPr>
        <p:spPr>
          <a:xfrm>
            <a:off x="7885112" y="5883275"/>
            <a:ext cx="57308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t>44</a:t>
            </a:fld>
            <a:endParaRPr/>
          </a:p>
        </p:txBody>
      </p:sp>
      <p:pic>
        <p:nvPicPr>
          <p:cNvPr id="434" name="Google Shape;434;p46"/>
          <p:cNvPicPr preferRelativeResize="0"/>
          <p:nvPr/>
        </p:nvPicPr>
        <p:blipFill>
          <a:blip r:embed="rId4">
            <a:alphaModFix/>
          </a:blip>
          <a:stretch>
            <a:fillRect/>
          </a:stretch>
        </p:blipFill>
        <p:spPr>
          <a:xfrm>
            <a:off x="600150" y="2550236"/>
            <a:ext cx="7943700" cy="2922096"/>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g77505026cf_0_9"/>
          <p:cNvSpPr txBox="1">
            <a:spLocks noGrp="1"/>
          </p:cNvSpPr>
          <p:nvPr>
            <p:ph type="title"/>
          </p:nvPr>
        </p:nvSpPr>
        <p:spPr>
          <a:xfrm>
            <a:off x="1308294" y="561025"/>
            <a:ext cx="6738425"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Arial Rounded"/>
              <a:buNone/>
            </a:pPr>
            <a:r>
              <a:rPr lang="en-US" i="0" u="none" dirty="0">
                <a:solidFill>
                  <a:schemeClr val="accent1"/>
                </a:solidFill>
                <a:ea typeface="Arial Rounded"/>
                <a:cs typeface="Arial Rounded"/>
                <a:sym typeface="Arial Rounded"/>
              </a:rPr>
              <a:t>CAPITAL ASSETS </a:t>
            </a:r>
            <a:r>
              <a:rPr lang="en-US" dirty="0">
                <a:solidFill>
                  <a:schemeClr val="accent1"/>
                </a:solidFill>
                <a:ea typeface="Arial Rounded"/>
                <a:cs typeface="Arial Rounded"/>
                <a:sym typeface="Arial Rounded"/>
              </a:rPr>
              <a:t>REPORTING CHANGES FOR FY20  </a:t>
            </a:r>
            <a:r>
              <a:rPr lang="en-US" dirty="0" err="1">
                <a:solidFill>
                  <a:schemeClr val="accent1"/>
                </a:solidFill>
                <a:ea typeface="Arial Rounded"/>
                <a:cs typeface="Arial Rounded"/>
                <a:sym typeface="Arial Rounded"/>
              </a:rPr>
              <a:t>cont</a:t>
            </a:r>
            <a:r>
              <a:rPr lang="en-US" dirty="0">
                <a:solidFill>
                  <a:schemeClr val="accent1"/>
                </a:solidFill>
                <a:ea typeface="Arial Rounded"/>
                <a:cs typeface="Arial Rounded"/>
                <a:sym typeface="Arial Rounded"/>
              </a:rPr>
              <a:t>…</a:t>
            </a:r>
            <a:endParaRPr dirty="0">
              <a:solidFill>
                <a:schemeClr val="accent1"/>
              </a:solidFill>
            </a:endParaRPr>
          </a:p>
        </p:txBody>
      </p:sp>
      <p:sp>
        <p:nvSpPr>
          <p:cNvPr id="440" name="Google Shape;440;g77505026cf_0_9"/>
          <p:cNvSpPr txBox="1"/>
          <p:nvPr/>
        </p:nvSpPr>
        <p:spPr>
          <a:xfrm>
            <a:off x="7885112" y="5883275"/>
            <a:ext cx="5730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t>45</a:t>
            </a:fld>
            <a:endParaRPr/>
          </a:p>
        </p:txBody>
      </p:sp>
      <p:pic>
        <p:nvPicPr>
          <p:cNvPr id="441" name="Google Shape;441;g77505026cf_0_9"/>
          <p:cNvPicPr preferRelativeResize="0"/>
          <p:nvPr/>
        </p:nvPicPr>
        <p:blipFill>
          <a:blip r:embed="rId3">
            <a:alphaModFix/>
          </a:blip>
          <a:stretch>
            <a:fillRect/>
          </a:stretch>
        </p:blipFill>
        <p:spPr>
          <a:xfrm>
            <a:off x="328249" y="1964450"/>
            <a:ext cx="8487501" cy="36584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47"/>
          <p:cNvSpPr txBox="1">
            <a:spLocks noGrp="1"/>
          </p:cNvSpPr>
          <p:nvPr>
            <p:ph type="title"/>
          </p:nvPr>
        </p:nvSpPr>
        <p:spPr>
          <a:xfrm>
            <a:off x="685800" y="619125"/>
            <a:ext cx="7772400" cy="159543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Rounded"/>
              <a:buNone/>
            </a:pPr>
            <a:r>
              <a:rPr lang="en-US" i="0" u="none" dirty="0">
                <a:solidFill>
                  <a:schemeClr val="accent1"/>
                </a:solidFill>
                <a:ea typeface="Arial Rounded"/>
                <a:cs typeface="Arial Rounded"/>
                <a:sym typeface="Arial Rounded"/>
              </a:rPr>
              <a:t>GAAP CONVERSION</a:t>
            </a:r>
            <a:endParaRPr dirty="0">
              <a:solidFill>
                <a:schemeClr val="accent1"/>
              </a:solidFill>
            </a:endParaRPr>
          </a:p>
        </p:txBody>
      </p:sp>
      <p:sp>
        <p:nvSpPr>
          <p:cNvPr id="447" name="Google Shape;447;p47"/>
          <p:cNvSpPr txBox="1">
            <a:spLocks noGrp="1"/>
          </p:cNvSpPr>
          <p:nvPr>
            <p:ph type="body" idx="1"/>
          </p:nvPr>
        </p:nvSpPr>
        <p:spPr>
          <a:xfrm>
            <a:off x="1181686" y="1958999"/>
            <a:ext cx="6808763" cy="3424237"/>
          </a:xfrm>
          <a:prstGeom prst="rect">
            <a:avLst/>
          </a:prstGeom>
          <a:noFill/>
          <a:ln>
            <a:noFill/>
          </a:ln>
        </p:spPr>
        <p:txBody>
          <a:bodyPr spcFirstLastPara="1" wrap="square" lIns="91425" tIns="45700" rIns="91425" bIns="45700" anchor="t" anchorCtr="0">
            <a:normAutofit/>
          </a:bodyPr>
          <a:lstStyle/>
          <a:p>
            <a:pPr marL="0" marR="0" lvl="0" indent="0" algn="l" rtl="0">
              <a:lnSpc>
                <a:spcPct val="110000"/>
              </a:lnSpc>
              <a:spcBef>
                <a:spcPts val="0"/>
              </a:spcBef>
              <a:spcAft>
                <a:spcPts val="0"/>
              </a:spcAft>
              <a:buClr>
                <a:schemeClr val="dk1"/>
              </a:buClr>
              <a:buSzPts val="2800"/>
              <a:buNone/>
            </a:pPr>
            <a:r>
              <a:rPr lang="en-US" b="0" i="0" u="none" cap="none" dirty="0">
                <a:solidFill>
                  <a:schemeClr val="dk1"/>
                </a:solidFill>
                <a:latin typeface="Twentieth Century"/>
                <a:ea typeface="Twentieth Century"/>
                <a:cs typeface="Twentieth Century"/>
                <a:sym typeface="Twentieth Century"/>
              </a:rPr>
              <a:t>RUN USAEXP’S </a:t>
            </a:r>
            <a:r>
              <a:rPr lang="en-US" b="0" i="0" u="none" cap="none" dirty="0">
                <a:solidFill>
                  <a:srgbClr val="C00000"/>
                </a:solidFill>
                <a:latin typeface="Twentieth Century"/>
                <a:ea typeface="Twentieth Century"/>
                <a:cs typeface="Twentieth Century"/>
                <a:sym typeface="Twentieth Century"/>
              </a:rPr>
              <a:t>GAAP_EXP </a:t>
            </a:r>
            <a:r>
              <a:rPr lang="en-US" b="0" i="0" u="none" cap="none" dirty="0">
                <a:solidFill>
                  <a:schemeClr val="dk1"/>
                </a:solidFill>
                <a:latin typeface="Twentieth Century"/>
                <a:ea typeface="Twentieth Century"/>
                <a:cs typeface="Twentieth Century"/>
                <a:sym typeface="Twentieth Century"/>
              </a:rPr>
              <a:t>OPTION TO CREATE NECESSARY FILES FOR GAAP REPORTING</a:t>
            </a:r>
            <a:endParaRPr dirty="0"/>
          </a:p>
          <a:p>
            <a:pPr marL="685800" marR="0" lvl="1" indent="-228600" algn="l" rtl="0">
              <a:lnSpc>
                <a:spcPct val="110000"/>
              </a:lnSpc>
              <a:spcBef>
                <a:spcPts val="500"/>
              </a:spcBef>
              <a:spcAft>
                <a:spcPts val="0"/>
              </a:spcAft>
              <a:buClr>
                <a:schemeClr val="dk1"/>
              </a:buClr>
              <a:buSzPts val="24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CAN BE RUN EITHER BEFORE OR AFTER CLOSING OUT</a:t>
            </a:r>
            <a:endParaRPr sz="2000" dirty="0"/>
          </a:p>
          <a:p>
            <a:pPr marL="685800" marR="0" lvl="1" indent="-228600" algn="l" rtl="0">
              <a:lnSpc>
                <a:spcPct val="110000"/>
              </a:lnSpc>
              <a:spcBef>
                <a:spcPts val="500"/>
              </a:spcBef>
              <a:spcAft>
                <a:spcPts val="0"/>
              </a:spcAft>
              <a:buClr>
                <a:schemeClr val="dk1"/>
              </a:buClr>
              <a:buSzPts val="24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CREATES FILE (GAAPEXP.TXT) TO BE UPLOADED INTO WEBGAAP</a:t>
            </a:r>
            <a:endParaRPr sz="2000" dirty="0"/>
          </a:p>
          <a:p>
            <a:pPr marL="685800" marR="0" lvl="1" indent="-228600" algn="l" rtl="0">
              <a:lnSpc>
                <a:spcPct val="110000"/>
              </a:lnSpc>
              <a:spcBef>
                <a:spcPts val="500"/>
              </a:spcBef>
              <a:spcAft>
                <a:spcPts val="0"/>
              </a:spcAft>
              <a:buClr>
                <a:schemeClr val="dk1"/>
              </a:buClr>
              <a:buSzPts val="2400"/>
              <a:buFont typeface="Arial"/>
              <a:buChar char="•"/>
            </a:pPr>
            <a:r>
              <a:rPr lang="en-US" sz="2000" b="0" i="0" u="none" strike="noStrike" cap="none" dirty="0">
                <a:solidFill>
                  <a:schemeClr val="dk1"/>
                </a:solidFill>
                <a:latin typeface="Twentieth Century"/>
                <a:ea typeface="Twentieth Century"/>
                <a:cs typeface="Twentieth Century"/>
                <a:sym typeface="Twentieth Century"/>
              </a:rPr>
              <a:t>EMAILS GAAPEXP.TXT TO SPECIFIED EMAIL ADDRESS FOR UPLOADING INTO WEBGAAP </a:t>
            </a:r>
            <a:endParaRPr sz="2000" dirty="0"/>
          </a:p>
        </p:txBody>
      </p:sp>
      <p:sp>
        <p:nvSpPr>
          <p:cNvPr id="448" name="Google Shape;448;p47"/>
          <p:cNvSpPr txBox="1"/>
          <p:nvPr/>
        </p:nvSpPr>
        <p:spPr>
          <a:xfrm>
            <a:off x="7885112" y="5883275"/>
            <a:ext cx="57308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t>46</a:t>
            </a:fld>
            <a:endParaRPr/>
          </a:p>
        </p:txBody>
      </p:sp>
    </p:spTree>
  </p:cSld>
  <p:clrMapOvr>
    <a:masterClrMapping/>
  </p:clrMapOvr>
  <p:transition spd="slow">
    <p:push/>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48"/>
          <p:cNvSpPr txBox="1">
            <a:spLocks noGrp="1"/>
          </p:cNvSpPr>
          <p:nvPr>
            <p:ph type="title"/>
          </p:nvPr>
        </p:nvSpPr>
        <p:spPr>
          <a:xfrm>
            <a:off x="685800" y="619125"/>
            <a:ext cx="7772400" cy="159543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Rounded"/>
              <a:buNone/>
            </a:pPr>
            <a:r>
              <a:rPr lang="en-US" i="0" u="none" dirty="0">
                <a:solidFill>
                  <a:schemeClr val="accent1"/>
                </a:solidFill>
                <a:ea typeface="Arial Rounded"/>
                <a:cs typeface="Arial Rounded"/>
                <a:sym typeface="Arial Rounded"/>
              </a:rPr>
              <a:t>USAEXP GAAP_EXP</a:t>
            </a:r>
            <a:endParaRPr dirty="0">
              <a:solidFill>
                <a:schemeClr val="accent1"/>
              </a:solidFill>
            </a:endParaRPr>
          </a:p>
        </p:txBody>
      </p:sp>
      <p:sp>
        <p:nvSpPr>
          <p:cNvPr id="454" name="Google Shape;454;p48"/>
          <p:cNvSpPr txBox="1"/>
          <p:nvPr/>
        </p:nvSpPr>
        <p:spPr>
          <a:xfrm>
            <a:off x="7885112" y="5883275"/>
            <a:ext cx="57308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t>47</a:t>
            </a:fld>
            <a:endParaRPr/>
          </a:p>
        </p:txBody>
      </p:sp>
      <p:pic>
        <p:nvPicPr>
          <p:cNvPr id="455" name="Google Shape;455;p48"/>
          <p:cNvPicPr preferRelativeResize="0"/>
          <p:nvPr/>
        </p:nvPicPr>
        <p:blipFill>
          <a:blip r:embed="rId3">
            <a:alphaModFix/>
          </a:blip>
          <a:stretch>
            <a:fillRect/>
          </a:stretch>
        </p:blipFill>
        <p:spPr>
          <a:xfrm>
            <a:off x="829995" y="2007962"/>
            <a:ext cx="7397756" cy="2803189"/>
          </a:xfrm>
          <a:prstGeom prst="rect">
            <a:avLst/>
          </a:prstGeom>
          <a:noFill/>
          <a:ln>
            <a:noFill/>
          </a:ln>
        </p:spPr>
      </p:pic>
    </p:spTree>
  </p:cSld>
  <p:clrMapOvr>
    <a:masterClrMapping/>
  </p:clrMapOvr>
  <p:transition spd="slow">
    <p:push/>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49"/>
          <p:cNvSpPr txBox="1">
            <a:spLocks noGrp="1"/>
          </p:cNvSpPr>
          <p:nvPr>
            <p:ph type="title"/>
          </p:nvPr>
        </p:nvSpPr>
        <p:spPr>
          <a:xfrm>
            <a:off x="516520" y="192076"/>
            <a:ext cx="7773338" cy="159617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Rounded"/>
              <a:buNone/>
            </a:pPr>
            <a:r>
              <a:rPr lang="en-US" i="0" u="none" dirty="0">
                <a:solidFill>
                  <a:schemeClr val="accent1"/>
                </a:solidFill>
                <a:ea typeface="Arial Rounded"/>
                <a:cs typeface="Arial Rounded"/>
                <a:sym typeface="Arial Rounded"/>
              </a:rPr>
              <a:t>WEBGAAP</a:t>
            </a:r>
            <a:endParaRPr dirty="0">
              <a:solidFill>
                <a:schemeClr val="accent1"/>
              </a:solidFill>
            </a:endParaRPr>
          </a:p>
        </p:txBody>
      </p:sp>
      <p:sp>
        <p:nvSpPr>
          <p:cNvPr id="461" name="Google Shape;461;p49"/>
          <p:cNvSpPr txBox="1">
            <a:spLocks noGrp="1"/>
          </p:cNvSpPr>
          <p:nvPr>
            <p:ph type="body" idx="1"/>
          </p:nvPr>
        </p:nvSpPr>
        <p:spPr>
          <a:xfrm>
            <a:off x="573669" y="1788253"/>
            <a:ext cx="3309013" cy="3424107"/>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chemeClr val="dk1"/>
              </a:buClr>
              <a:buSzPts val="2000"/>
              <a:buNone/>
            </a:pPr>
            <a:r>
              <a:rPr lang="en-US" b="0" i="0" u="none" dirty="0">
                <a:solidFill>
                  <a:schemeClr val="dk1"/>
                </a:solidFill>
                <a:latin typeface="Twentieth Century"/>
                <a:ea typeface="Twentieth Century"/>
                <a:cs typeface="Twentieth Century"/>
                <a:sym typeface="Twentieth Century"/>
              </a:rPr>
              <a:t>GAAP URL</a:t>
            </a:r>
            <a:endParaRPr dirty="0"/>
          </a:p>
          <a:p>
            <a:pPr marL="0" lvl="1" indent="0" algn="l" rtl="0">
              <a:lnSpc>
                <a:spcPct val="120000"/>
              </a:lnSpc>
              <a:spcBef>
                <a:spcPts val="500"/>
              </a:spcBef>
              <a:spcAft>
                <a:spcPts val="0"/>
              </a:spcAft>
              <a:buSzPts val="1400"/>
              <a:buNone/>
            </a:pPr>
            <a:r>
              <a:rPr lang="en-US" sz="2000" b="0" i="0" u="sng" dirty="0">
                <a:solidFill>
                  <a:srgbClr val="0033CC"/>
                </a:solidFill>
                <a:hlinkClick r:id="rId3">
                  <a:extLst>
                    <a:ext uri="{A12FA001-AC4F-418D-AE19-62706E023703}">
                      <ahyp:hlinkClr xmlns:ahyp="http://schemas.microsoft.com/office/drawing/2018/hyperlinkcolor" val="tx"/>
                    </a:ext>
                  </a:extLst>
                </a:hlinkClick>
              </a:rPr>
              <a:t>HTTPS://GASB34SYS.AUDITOR.STATE.OH.US/GAAP</a:t>
            </a:r>
            <a:endParaRPr sz="2000" dirty="0">
              <a:solidFill>
                <a:srgbClr val="0033CC"/>
              </a:solidFill>
            </a:endParaRPr>
          </a:p>
          <a:p>
            <a:pPr marL="0" lvl="1" indent="0" algn="l" rtl="0">
              <a:lnSpc>
                <a:spcPct val="120000"/>
              </a:lnSpc>
              <a:spcBef>
                <a:spcPts val="500"/>
              </a:spcBef>
              <a:spcAft>
                <a:spcPts val="0"/>
              </a:spcAft>
              <a:buSzPts val="1600"/>
              <a:buNone/>
            </a:pPr>
            <a:endParaRPr sz="2000" b="0" i="0" u="none" dirty="0">
              <a:solidFill>
                <a:schemeClr val="dk1"/>
              </a:solidFill>
              <a:latin typeface="Twentieth Century"/>
              <a:ea typeface="Twentieth Century"/>
              <a:cs typeface="Twentieth Century"/>
              <a:sym typeface="Twentieth Century"/>
            </a:endParaRPr>
          </a:p>
          <a:p>
            <a:pPr marL="0" lvl="0" indent="0" algn="l" rtl="0">
              <a:lnSpc>
                <a:spcPct val="120000"/>
              </a:lnSpc>
              <a:spcBef>
                <a:spcPts val="1000"/>
              </a:spcBef>
              <a:spcAft>
                <a:spcPts val="0"/>
              </a:spcAft>
              <a:buClr>
                <a:schemeClr val="dk1"/>
              </a:buClr>
              <a:buSzPts val="2000"/>
              <a:buNone/>
            </a:pPr>
            <a:r>
              <a:rPr lang="en-US" b="0" i="0" u="none" dirty="0">
                <a:solidFill>
                  <a:schemeClr val="dk1"/>
                </a:solidFill>
                <a:latin typeface="Twentieth Century"/>
                <a:ea typeface="Twentieth Century"/>
                <a:cs typeface="Twentieth Century"/>
                <a:sym typeface="Twentieth Century"/>
              </a:rPr>
              <a:t>GAAP WIKI</a:t>
            </a:r>
            <a:endParaRPr dirty="0"/>
          </a:p>
          <a:p>
            <a:pPr marL="0" lvl="0" indent="0" algn="l" rtl="0">
              <a:lnSpc>
                <a:spcPct val="120000"/>
              </a:lnSpc>
              <a:spcBef>
                <a:spcPts val="1000"/>
              </a:spcBef>
              <a:spcAft>
                <a:spcPts val="0"/>
              </a:spcAft>
              <a:buSzPts val="1600"/>
              <a:buNone/>
            </a:pPr>
            <a:r>
              <a:rPr lang="en-US" b="0" i="0" u="sng" dirty="0">
                <a:solidFill>
                  <a:srgbClr val="0033CC"/>
                </a:solidFill>
                <a:hlinkClick r:id="rId4">
                  <a:extLst>
                    <a:ext uri="{A12FA001-AC4F-418D-AE19-62706E023703}">
                      <ahyp:hlinkClr xmlns:ahyp="http://schemas.microsoft.com/office/drawing/2018/hyperlinkcolor" val="tx"/>
                    </a:ext>
                  </a:extLst>
                </a:hlinkClick>
              </a:rPr>
              <a:t>HTTP://GAAPWIKI.OECN.K12.OH.US/INDEX.PHP?TITLE=MAIN_PAGE</a:t>
            </a:r>
            <a:r>
              <a:rPr lang="en-US" b="0" i="0" u="none" dirty="0">
                <a:solidFill>
                  <a:srgbClr val="0033CC"/>
                </a:solidFill>
                <a:sym typeface="Twentieth Century"/>
              </a:rPr>
              <a:t> </a:t>
            </a:r>
            <a:endParaRPr dirty="0">
              <a:solidFill>
                <a:srgbClr val="0033CC"/>
              </a:solidFill>
            </a:endParaRPr>
          </a:p>
          <a:p>
            <a:pPr marL="228600" lvl="0" indent="-127000" algn="l" rtl="0">
              <a:lnSpc>
                <a:spcPct val="120000"/>
              </a:lnSpc>
              <a:spcBef>
                <a:spcPts val="1000"/>
              </a:spcBef>
              <a:spcAft>
                <a:spcPts val="0"/>
              </a:spcAft>
              <a:buSzPts val="1600"/>
              <a:buNone/>
            </a:pPr>
            <a:endParaRPr sz="1600" b="0" i="0" u="none" dirty="0">
              <a:solidFill>
                <a:schemeClr val="dk1"/>
              </a:solidFill>
              <a:latin typeface="Twentieth Century"/>
              <a:ea typeface="Twentieth Century"/>
              <a:cs typeface="Twentieth Century"/>
              <a:sym typeface="Twentieth Century"/>
            </a:endParaRPr>
          </a:p>
        </p:txBody>
      </p:sp>
      <p:sp>
        <p:nvSpPr>
          <p:cNvPr id="2" name="Text Placeholder 1">
            <a:extLst>
              <a:ext uri="{FF2B5EF4-FFF2-40B4-BE49-F238E27FC236}">
                <a16:creationId xmlns:a16="http://schemas.microsoft.com/office/drawing/2014/main" id="{1C46F522-5E11-4112-B226-F8064015C85F}"/>
              </a:ext>
            </a:extLst>
          </p:cNvPr>
          <p:cNvSpPr>
            <a:spLocks noGrp="1"/>
          </p:cNvSpPr>
          <p:nvPr>
            <p:ph type="body" idx="2"/>
          </p:nvPr>
        </p:nvSpPr>
        <p:spPr/>
        <p:txBody>
          <a:bodyPr/>
          <a:lstStyle/>
          <a:p>
            <a:endParaRPr lang="en-US"/>
          </a:p>
        </p:txBody>
      </p:sp>
      <p:sp>
        <p:nvSpPr>
          <p:cNvPr id="462" name="Google Shape;462;p49"/>
          <p:cNvSpPr txBox="1"/>
          <p:nvPr/>
        </p:nvSpPr>
        <p:spPr>
          <a:xfrm>
            <a:off x="7885112" y="5883275"/>
            <a:ext cx="57308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t>48</a:t>
            </a:fld>
            <a:endParaRPr/>
          </a:p>
        </p:txBody>
      </p:sp>
      <p:pic>
        <p:nvPicPr>
          <p:cNvPr id="463" name="Google Shape;463;p49"/>
          <p:cNvPicPr preferRelativeResize="0"/>
          <p:nvPr/>
        </p:nvPicPr>
        <p:blipFill rotWithShape="1">
          <a:blip r:embed="rId5">
            <a:alphaModFix/>
          </a:blip>
          <a:srcRect t="11717" r="60624" b="40625"/>
          <a:stretch/>
        </p:blipFill>
        <p:spPr>
          <a:xfrm>
            <a:off x="4114800" y="1417637"/>
            <a:ext cx="4733778" cy="4465638"/>
          </a:xfrm>
          <a:prstGeom prst="rect">
            <a:avLst/>
          </a:prstGeom>
          <a:noFill/>
          <a:ln w="9525" cap="flat" cmpd="sng">
            <a:solidFill>
              <a:schemeClr val="dk1"/>
            </a:solidFill>
            <a:prstDash val="solid"/>
            <a:miter lim="800000"/>
            <a:headEnd type="none" w="sm" len="sm"/>
            <a:tailEnd type="none" w="sm" len="sm"/>
          </a:ln>
        </p:spPr>
      </p:pic>
    </p:spTree>
  </p:cSld>
  <p:clrMapOvr>
    <a:masterClrMapping/>
  </p:clrMapOvr>
  <p:transition spd="slow">
    <p:push/>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50"/>
          <p:cNvSpPr txBox="1">
            <a:spLocks noGrp="1"/>
          </p:cNvSpPr>
          <p:nvPr>
            <p:ph type="title"/>
          </p:nvPr>
        </p:nvSpPr>
        <p:spPr>
          <a:xfrm>
            <a:off x="399255" y="1073908"/>
            <a:ext cx="7772400" cy="159543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Twentieth Century"/>
              <a:buNone/>
            </a:pPr>
            <a:r>
              <a:rPr lang="en-US" sz="4400" b="0" i="0" u="none" dirty="0">
                <a:solidFill>
                  <a:schemeClr val="accent3">
                    <a:lumMod val="75000"/>
                  </a:schemeClr>
                </a:solidFill>
                <a:sym typeface="Twentieth Century"/>
              </a:rPr>
              <a:t>QUESTIONS?</a:t>
            </a:r>
            <a:endParaRPr sz="4400" dirty="0">
              <a:solidFill>
                <a:schemeClr val="accent3">
                  <a:lumMod val="75000"/>
                </a:schemeClr>
              </a:solidFill>
            </a:endParaRPr>
          </a:p>
        </p:txBody>
      </p:sp>
      <p:sp>
        <p:nvSpPr>
          <p:cNvPr id="469" name="Google Shape;469;p50"/>
          <p:cNvSpPr txBox="1"/>
          <p:nvPr/>
        </p:nvSpPr>
        <p:spPr>
          <a:xfrm>
            <a:off x="7885112" y="5883275"/>
            <a:ext cx="57308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t>49</a:t>
            </a:fld>
            <a:endParaRPr/>
          </a:p>
        </p:txBody>
      </p:sp>
      <p:sp>
        <p:nvSpPr>
          <p:cNvPr id="2" name="TextBox 1">
            <a:extLst>
              <a:ext uri="{FF2B5EF4-FFF2-40B4-BE49-F238E27FC236}">
                <a16:creationId xmlns:a16="http://schemas.microsoft.com/office/drawing/2014/main" id="{141715D9-9B61-40FC-B66D-40BEF8937ADE}"/>
              </a:ext>
            </a:extLst>
          </p:cNvPr>
          <p:cNvSpPr txBox="1"/>
          <p:nvPr/>
        </p:nvSpPr>
        <p:spPr>
          <a:xfrm>
            <a:off x="1433229" y="3019105"/>
            <a:ext cx="5704451" cy="1631216"/>
          </a:xfrm>
          <a:prstGeom prst="rect">
            <a:avLst/>
          </a:prstGeom>
          <a:noFill/>
        </p:spPr>
        <p:txBody>
          <a:bodyPr wrap="square" rtlCol="0">
            <a:spAutoFit/>
          </a:bodyPr>
          <a:lstStyle/>
          <a:p>
            <a:pPr algn="ctr"/>
            <a:r>
              <a:rPr lang="en-US" sz="2000" dirty="0">
                <a:solidFill>
                  <a:srgbClr val="0033CC"/>
                </a:solidFill>
                <a:latin typeface="Twentieth Century"/>
                <a:hlinkClick r:id="rId3">
                  <a:extLst>
                    <a:ext uri="{A12FA001-AC4F-418D-AE19-62706E023703}">
                      <ahyp:hlinkClr xmlns:ahyp="http://schemas.microsoft.com/office/drawing/2018/hyperlinkcolor" val="tx"/>
                    </a:ext>
                  </a:extLst>
                </a:hlinkClick>
              </a:rPr>
              <a:t>financesupport@mail.hccanet.org</a:t>
            </a:r>
            <a:endParaRPr lang="en-US" sz="2000" dirty="0">
              <a:solidFill>
                <a:srgbClr val="0033CC"/>
              </a:solidFill>
              <a:latin typeface="Twentieth Century"/>
            </a:endParaRPr>
          </a:p>
          <a:p>
            <a:pPr algn="ctr"/>
            <a:endParaRPr lang="en-US" sz="2000" dirty="0">
              <a:latin typeface="Twentieth Century"/>
            </a:endParaRPr>
          </a:p>
          <a:p>
            <a:pPr algn="ctr"/>
            <a:r>
              <a:rPr lang="en-US" sz="2000" dirty="0">
                <a:latin typeface="Twentieth Century"/>
              </a:rPr>
              <a:t>Finance Team  	513-728-7999</a:t>
            </a:r>
          </a:p>
          <a:p>
            <a:pPr algn="ctr"/>
            <a:r>
              <a:rPr lang="en-US" sz="2000" dirty="0">
                <a:latin typeface="Twentieth Century"/>
              </a:rPr>
              <a:t>Terri Dobbs      	513-728-7920</a:t>
            </a:r>
          </a:p>
          <a:p>
            <a:pPr algn="ctr"/>
            <a:r>
              <a:rPr lang="en-US" sz="2000" dirty="0">
                <a:latin typeface="Twentieth Century"/>
              </a:rPr>
              <a:t>Catherine Bach 	513-728-7922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7"/>
          <p:cNvSpPr txBox="1">
            <a:spLocks noGrp="1"/>
          </p:cNvSpPr>
          <p:nvPr>
            <p:ph type="title"/>
          </p:nvPr>
        </p:nvSpPr>
        <p:spPr>
          <a:xfrm>
            <a:off x="685799" y="177006"/>
            <a:ext cx="7772400" cy="159543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C4F7A"/>
              </a:buClr>
              <a:buSzPts val="3600"/>
              <a:buFont typeface="Arial Rounded"/>
              <a:buNone/>
            </a:pPr>
            <a:r>
              <a:rPr lang="en-US" i="0" u="none" dirty="0">
                <a:solidFill>
                  <a:schemeClr val="accent1"/>
                </a:solidFill>
                <a:ea typeface="Arial Rounded"/>
                <a:cs typeface="Arial Rounded"/>
                <a:sym typeface="Arial Rounded"/>
              </a:rPr>
              <a:t>USAEMSDB - BLDMNT </a:t>
            </a:r>
            <a:endParaRPr dirty="0">
              <a:solidFill>
                <a:schemeClr val="accent1"/>
              </a:solidFill>
            </a:endParaRPr>
          </a:p>
        </p:txBody>
      </p:sp>
      <p:sp>
        <p:nvSpPr>
          <p:cNvPr id="127" name="Google Shape;127;p7"/>
          <p:cNvSpPr txBox="1"/>
          <p:nvPr/>
        </p:nvSpPr>
        <p:spPr>
          <a:xfrm>
            <a:off x="7885112" y="5883275"/>
            <a:ext cx="57308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t>5</a:t>
            </a:fld>
            <a:endParaRPr/>
          </a:p>
        </p:txBody>
      </p:sp>
      <p:sp>
        <p:nvSpPr>
          <p:cNvPr id="128" name="Google Shape;128;p7"/>
          <p:cNvSpPr txBox="1"/>
          <p:nvPr/>
        </p:nvSpPr>
        <p:spPr>
          <a:xfrm>
            <a:off x="900333" y="1650608"/>
            <a:ext cx="7848600" cy="7080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Times New Roman"/>
              <a:buNone/>
            </a:pPr>
            <a:r>
              <a:rPr lang="en-US" sz="2000" b="0" i="0" u="none" strike="noStrike" cap="none" dirty="0">
                <a:solidFill>
                  <a:schemeClr val="dk1"/>
                </a:solidFill>
                <a:latin typeface="Times New Roman"/>
                <a:ea typeface="Times New Roman"/>
                <a:cs typeface="Times New Roman"/>
                <a:sym typeface="Times New Roman"/>
              </a:rPr>
              <a:t>The transportation and lunchroom percentages and correct square footage fields are found on the USAEMSDB program option 2. </a:t>
            </a:r>
            <a:endParaRPr dirty="0"/>
          </a:p>
        </p:txBody>
      </p:sp>
      <p:pic>
        <p:nvPicPr>
          <p:cNvPr id="129" name="Google Shape;129;p7"/>
          <p:cNvPicPr preferRelativeResize="0"/>
          <p:nvPr/>
        </p:nvPicPr>
        <p:blipFill>
          <a:blip r:embed="rId3">
            <a:alphaModFix/>
          </a:blip>
          <a:stretch>
            <a:fillRect/>
          </a:stretch>
        </p:blipFill>
        <p:spPr>
          <a:xfrm>
            <a:off x="1054525" y="2651729"/>
            <a:ext cx="6830587" cy="2938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8"/>
          <p:cNvSpPr txBox="1">
            <a:spLocks noGrp="1"/>
          </p:cNvSpPr>
          <p:nvPr>
            <p:ph type="title"/>
          </p:nvPr>
        </p:nvSpPr>
        <p:spPr>
          <a:xfrm>
            <a:off x="638859" y="396875"/>
            <a:ext cx="7772400" cy="159543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C4F7A"/>
              </a:buClr>
              <a:buSzPts val="3600"/>
              <a:buFont typeface="Arial Rounded"/>
              <a:buNone/>
            </a:pPr>
            <a:r>
              <a:rPr lang="en-US" i="0" u="none" dirty="0">
                <a:solidFill>
                  <a:schemeClr val="accent1"/>
                </a:solidFill>
                <a:ea typeface="Arial Rounded"/>
                <a:cs typeface="Arial Rounded"/>
                <a:sym typeface="Arial Rounded"/>
              </a:rPr>
              <a:t>USAEMSDB - BLDRPT</a:t>
            </a:r>
            <a:endParaRPr dirty="0">
              <a:solidFill>
                <a:schemeClr val="accent1"/>
              </a:solidFill>
            </a:endParaRPr>
          </a:p>
        </p:txBody>
      </p:sp>
      <p:sp>
        <p:nvSpPr>
          <p:cNvPr id="135" name="Google Shape;135;p8"/>
          <p:cNvSpPr txBox="1"/>
          <p:nvPr/>
        </p:nvSpPr>
        <p:spPr>
          <a:xfrm>
            <a:off x="7885112" y="5883275"/>
            <a:ext cx="57308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t>6</a:t>
            </a:fld>
            <a:endParaRPr/>
          </a:p>
        </p:txBody>
      </p:sp>
      <p:sp>
        <p:nvSpPr>
          <p:cNvPr id="136" name="Google Shape;136;p8"/>
          <p:cNvSpPr txBox="1"/>
          <p:nvPr/>
        </p:nvSpPr>
        <p:spPr>
          <a:xfrm>
            <a:off x="732741" y="1785144"/>
            <a:ext cx="7848600" cy="7080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Times New Roman"/>
              <a:buNone/>
            </a:pPr>
            <a:r>
              <a:rPr lang="en-US" sz="2000" b="0" i="0" u="none" dirty="0">
                <a:solidFill>
                  <a:schemeClr val="dk1"/>
                </a:solidFill>
                <a:latin typeface="Times New Roman"/>
                <a:ea typeface="Times New Roman"/>
                <a:cs typeface="Times New Roman"/>
                <a:sym typeface="Times New Roman"/>
              </a:rPr>
              <a:t>A report can be generated for the transportation, lunchroom percentages and building square footage under USAEMSDB option 3 - BLDRPT</a:t>
            </a:r>
            <a:endParaRPr dirty="0"/>
          </a:p>
        </p:txBody>
      </p:sp>
      <p:sp>
        <p:nvSpPr>
          <p:cNvPr id="137" name="Google Shape;137;p8"/>
          <p:cNvSpPr/>
          <p:nvPr/>
        </p:nvSpPr>
        <p:spPr>
          <a:xfrm>
            <a:off x="3527425" y="4419600"/>
            <a:ext cx="1447800" cy="152400"/>
          </a:xfrm>
          <a:prstGeom prst="flowChartProcess">
            <a:avLst/>
          </a:prstGeom>
          <a:solidFill>
            <a:schemeClr val="lt1"/>
          </a:solidFill>
          <a:ln w="158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pic>
        <p:nvPicPr>
          <p:cNvPr id="138" name="Google Shape;138;p8"/>
          <p:cNvPicPr preferRelativeResize="0"/>
          <p:nvPr/>
        </p:nvPicPr>
        <p:blipFill rotWithShape="1">
          <a:blip r:embed="rId3">
            <a:alphaModFix/>
          </a:blip>
          <a:srcRect/>
          <a:stretch/>
        </p:blipFill>
        <p:spPr>
          <a:xfrm>
            <a:off x="638859" y="2733677"/>
            <a:ext cx="8288337" cy="213201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9"/>
          <p:cNvSpPr txBox="1">
            <a:spLocks noGrp="1"/>
          </p:cNvSpPr>
          <p:nvPr>
            <p:ph type="title"/>
          </p:nvPr>
        </p:nvSpPr>
        <p:spPr>
          <a:xfrm>
            <a:off x="685800" y="407963"/>
            <a:ext cx="7772400" cy="134463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Rounded"/>
              <a:buNone/>
            </a:pPr>
            <a:r>
              <a:rPr lang="en-US" i="0" u="none" dirty="0">
                <a:solidFill>
                  <a:schemeClr val="accent1"/>
                </a:solidFill>
                <a:ea typeface="Arial Rounded"/>
                <a:cs typeface="Arial Rounded"/>
                <a:sym typeface="Arial Rounded"/>
              </a:rPr>
              <a:t>VALACT</a:t>
            </a:r>
            <a:r>
              <a:rPr lang="en-US" sz="3600" b="0" i="0" u="none" dirty="0">
                <a:solidFill>
                  <a:schemeClr val="dk1"/>
                </a:solidFill>
                <a:latin typeface="Twentieth Century"/>
                <a:ea typeface="Twentieth Century"/>
                <a:cs typeface="Twentieth Century"/>
                <a:sym typeface="Twentieth Century"/>
              </a:rPr>
              <a:t>	</a:t>
            </a:r>
            <a:endParaRPr dirty="0"/>
          </a:p>
        </p:txBody>
      </p:sp>
      <p:sp>
        <p:nvSpPr>
          <p:cNvPr id="145" name="Google Shape;145;p9"/>
          <p:cNvSpPr txBox="1">
            <a:spLocks noGrp="1"/>
          </p:cNvSpPr>
          <p:nvPr>
            <p:ph type="body" idx="1"/>
          </p:nvPr>
        </p:nvSpPr>
        <p:spPr>
          <a:xfrm>
            <a:off x="685800" y="1499382"/>
            <a:ext cx="7772400" cy="4340225"/>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chemeClr val="dk1"/>
              </a:buClr>
              <a:buSzPts val="2000"/>
              <a:buFont typeface="Arial"/>
              <a:buChar char="•"/>
            </a:pPr>
            <a:r>
              <a:rPr lang="en-US" b="0" i="0" u="none" cap="none" dirty="0">
                <a:solidFill>
                  <a:schemeClr val="dk1"/>
                </a:solidFill>
                <a:latin typeface="Twentieth Century"/>
                <a:ea typeface="Twentieth Century"/>
                <a:cs typeface="Twentieth Century"/>
                <a:sym typeface="Twentieth Century"/>
              </a:rPr>
              <a:t>SHOULD BE RUN TO CHECK FOR ANY INVALID ACCOUNTS THAT MAY NEED TO BE FIXED PRIOR TO CLOSING FOR THE FISCAL YEAR.</a:t>
            </a:r>
            <a:endParaRPr dirty="0"/>
          </a:p>
          <a:p>
            <a:pPr marL="228600" marR="0" lvl="0" indent="-228600" algn="l" rtl="0">
              <a:lnSpc>
                <a:spcPct val="120000"/>
              </a:lnSpc>
              <a:spcBef>
                <a:spcPts val="1000"/>
              </a:spcBef>
              <a:spcAft>
                <a:spcPts val="0"/>
              </a:spcAft>
              <a:buClr>
                <a:schemeClr val="dk1"/>
              </a:buClr>
              <a:buSzPts val="2000"/>
              <a:buFont typeface="Arial"/>
              <a:buChar char="•"/>
            </a:pPr>
            <a:r>
              <a:rPr lang="en-US" b="0" i="0" u="none" cap="none" dirty="0">
                <a:solidFill>
                  <a:schemeClr val="dk1"/>
                </a:solidFill>
                <a:latin typeface="Twentieth Century"/>
                <a:ea typeface="Twentieth Century"/>
                <a:cs typeface="Twentieth Century"/>
                <a:sym typeface="Twentieth Century"/>
              </a:rPr>
              <a:t>THIS PROGRAM CREATES A REPORT OF INVALID ACCOUNTS WITH AN EXPLANATION AS TO WHY THE ACCOUNTS ARE CONSIDERED INVALID</a:t>
            </a:r>
            <a:endParaRPr dirty="0"/>
          </a:p>
          <a:p>
            <a:pPr marL="685800" marR="0" lvl="1" indent="-228600" algn="l" rtl="0">
              <a:lnSpc>
                <a:spcPct val="120000"/>
              </a:lnSpc>
              <a:spcBef>
                <a:spcPts val="500"/>
              </a:spcBef>
              <a:spcAft>
                <a:spcPts val="0"/>
              </a:spcAft>
              <a:buClr>
                <a:schemeClr val="dk1"/>
              </a:buClr>
              <a:buSzPts val="2400"/>
              <a:buFont typeface="Arial"/>
              <a:buChar char="•"/>
            </a:pPr>
            <a:r>
              <a:rPr lang="en-US" sz="2000" b="0" i="0" u="none" strike="noStrike" cap="none" dirty="0">
                <a:solidFill>
                  <a:srgbClr val="C00000"/>
                </a:solidFill>
                <a:latin typeface="Twentieth Century"/>
                <a:ea typeface="Twentieth Century"/>
                <a:cs typeface="Twentieth Century"/>
                <a:sym typeface="Twentieth Century"/>
              </a:rPr>
              <a:t>WARNING</a:t>
            </a:r>
            <a:r>
              <a:rPr lang="en-US" sz="2000" b="0" i="0" u="none" strike="noStrike" cap="none" dirty="0">
                <a:solidFill>
                  <a:schemeClr val="dk1"/>
                </a:solidFill>
                <a:latin typeface="Twentieth Century"/>
                <a:ea typeface="Twentieth Century"/>
                <a:cs typeface="Twentieth Century"/>
                <a:sym typeface="Twentieth Century"/>
              </a:rPr>
              <a:t> MESSAGES WILL NOT CAUSE ANY PROBLEMS WHEN TRYING TO RUN YEAR-END PROGRAMS LIKE USAEMSEDT OR USAEMS</a:t>
            </a:r>
            <a:endParaRPr sz="2000" dirty="0"/>
          </a:p>
          <a:p>
            <a:pPr marL="685800" marR="0" lvl="1" indent="-228600" algn="l" rtl="0">
              <a:lnSpc>
                <a:spcPct val="120000"/>
              </a:lnSpc>
              <a:spcBef>
                <a:spcPts val="500"/>
              </a:spcBef>
              <a:spcAft>
                <a:spcPts val="0"/>
              </a:spcAft>
              <a:buClr>
                <a:schemeClr val="dk1"/>
              </a:buClr>
              <a:buSzPts val="2400"/>
              <a:buFont typeface="Arial"/>
              <a:buChar char="•"/>
            </a:pPr>
            <a:r>
              <a:rPr lang="en-US" sz="2000" b="0" i="0" u="none" strike="noStrike" cap="none" dirty="0">
                <a:solidFill>
                  <a:srgbClr val="C00000"/>
                </a:solidFill>
                <a:latin typeface="Twentieth Century"/>
                <a:ea typeface="Twentieth Century"/>
                <a:cs typeface="Twentieth Century"/>
                <a:sym typeface="Twentieth Century"/>
              </a:rPr>
              <a:t>FATAL</a:t>
            </a:r>
            <a:r>
              <a:rPr lang="en-US" sz="2000" b="0" i="0" u="none" strike="noStrike" cap="none" dirty="0">
                <a:solidFill>
                  <a:schemeClr val="dk1"/>
                </a:solidFill>
                <a:latin typeface="Twentieth Century"/>
                <a:ea typeface="Twentieth Century"/>
                <a:cs typeface="Twentieth Century"/>
                <a:sym typeface="Twentieth Century"/>
              </a:rPr>
              <a:t> MESSAGES WILL PREVENT THE USAEMS SEQUENTIAL FILE FROM BEING CREATED</a:t>
            </a:r>
            <a:endParaRPr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0"/>
          <p:cNvSpPr txBox="1">
            <a:spLocks noGrp="1"/>
          </p:cNvSpPr>
          <p:nvPr>
            <p:ph type="title"/>
          </p:nvPr>
        </p:nvSpPr>
        <p:spPr>
          <a:xfrm>
            <a:off x="290512" y="427831"/>
            <a:ext cx="7499350" cy="6397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Rounded"/>
              <a:buNone/>
            </a:pPr>
            <a:r>
              <a:rPr lang="en-US" i="0" u="none" dirty="0">
                <a:solidFill>
                  <a:schemeClr val="accent1"/>
                </a:solidFill>
                <a:ea typeface="Arial Rounded"/>
                <a:cs typeface="Arial Rounded"/>
                <a:sym typeface="Arial Rounded"/>
              </a:rPr>
              <a:t>VALACT</a:t>
            </a:r>
            <a:r>
              <a:rPr lang="en-US" sz="3600" b="1" i="0" u="none" dirty="0">
                <a:solidFill>
                  <a:schemeClr val="dk1"/>
                </a:solidFill>
                <a:latin typeface="Arial Rounded"/>
                <a:ea typeface="Arial Rounded"/>
                <a:cs typeface="Arial Rounded"/>
                <a:sym typeface="Arial Rounded"/>
              </a:rPr>
              <a:t>	</a:t>
            </a:r>
            <a:endParaRPr dirty="0"/>
          </a:p>
        </p:txBody>
      </p:sp>
      <p:sp>
        <p:nvSpPr>
          <p:cNvPr id="152" name="Google Shape;152;p10"/>
          <p:cNvSpPr txBox="1"/>
          <p:nvPr/>
        </p:nvSpPr>
        <p:spPr>
          <a:xfrm>
            <a:off x="7885112" y="5883275"/>
            <a:ext cx="57308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B5A788"/>
              </a:buClr>
              <a:buSzPts val="1200"/>
              <a:buFont typeface="Times New Roman"/>
              <a:buNone/>
            </a:pPr>
            <a:fld id="{00000000-1234-1234-1234-123412341234}" type="slidenum">
              <a:rPr lang="en-US" sz="1200" b="0" i="0" u="none">
                <a:solidFill>
                  <a:srgbClr val="B5A788"/>
                </a:solidFill>
                <a:latin typeface="Times New Roman"/>
                <a:ea typeface="Times New Roman"/>
                <a:cs typeface="Times New Roman"/>
                <a:sym typeface="Times New Roman"/>
              </a:rPr>
              <a:t>8</a:t>
            </a:fld>
            <a:endParaRPr/>
          </a:p>
        </p:txBody>
      </p:sp>
      <p:pic>
        <p:nvPicPr>
          <p:cNvPr id="153" name="Google Shape;153;p10"/>
          <p:cNvPicPr preferRelativeResize="0"/>
          <p:nvPr/>
        </p:nvPicPr>
        <p:blipFill rotWithShape="1">
          <a:blip r:embed="rId3">
            <a:alphaModFix/>
          </a:blip>
          <a:srcRect r="9307" b="5171"/>
          <a:stretch/>
        </p:blipFill>
        <p:spPr>
          <a:xfrm>
            <a:off x="3298826" y="1766004"/>
            <a:ext cx="5256992" cy="3410907"/>
          </a:xfrm>
          <a:prstGeom prst="rect">
            <a:avLst/>
          </a:prstGeom>
          <a:noFill/>
          <a:ln>
            <a:noFill/>
          </a:ln>
        </p:spPr>
      </p:pic>
      <p:sp>
        <p:nvSpPr>
          <p:cNvPr id="154" name="Google Shape;154;p10"/>
          <p:cNvSpPr/>
          <p:nvPr/>
        </p:nvSpPr>
        <p:spPr>
          <a:xfrm>
            <a:off x="4572000" y="4810517"/>
            <a:ext cx="4217793" cy="844062"/>
          </a:xfrm>
          <a:prstGeom prst="wedgeRectCallout">
            <a:avLst>
              <a:gd name="adj1" fmla="val -10141"/>
              <a:gd name="adj2" fmla="val 29744"/>
            </a:avLst>
          </a:prstGeom>
          <a:solidFill>
            <a:schemeClr val="lt1"/>
          </a:solidFill>
          <a:ln w="15875" cap="flat" cmpd="sng">
            <a:solidFill>
              <a:srgbClr val="2077A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4430C"/>
              </a:buClr>
              <a:buSzPts val="1600"/>
              <a:buFont typeface="Twentieth Century"/>
              <a:buNone/>
            </a:pPr>
            <a:r>
              <a:rPr lang="en-US" sz="1600" b="0" i="0" u="none" dirty="0">
                <a:solidFill>
                  <a:srgbClr val="C00000"/>
                </a:solidFill>
                <a:latin typeface="Twentieth Century"/>
                <a:ea typeface="Twentieth Century"/>
                <a:cs typeface="Twentieth Century"/>
                <a:sym typeface="Twentieth Century"/>
              </a:rPr>
              <a:t>Choosing “Y” to exclude accounts with all $0 amounts may significantly reduce the number of warnings on your report</a:t>
            </a:r>
            <a:endParaRPr dirty="0">
              <a:solidFill>
                <a:srgbClr val="C00000"/>
              </a:solidFill>
            </a:endParaRPr>
          </a:p>
        </p:txBody>
      </p:sp>
      <p:sp>
        <p:nvSpPr>
          <p:cNvPr id="155" name="Google Shape;155;p10"/>
          <p:cNvSpPr txBox="1"/>
          <p:nvPr/>
        </p:nvSpPr>
        <p:spPr>
          <a:xfrm>
            <a:off x="588183" y="1359000"/>
            <a:ext cx="2705098" cy="452427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en-US" sz="1800" b="0" i="0" u="none" dirty="0">
                <a:solidFill>
                  <a:schemeClr val="dk1"/>
                </a:solidFill>
                <a:latin typeface="Twentieth Century"/>
                <a:ea typeface="Twentieth Century"/>
                <a:cs typeface="Twentieth Century"/>
                <a:sym typeface="Twentieth Century"/>
              </a:rPr>
              <a:t>All accounts will be validated, regardless of their active/inactive status or any start/stop dates, since inactive accounts may still have relevant amounts associated with them. </a:t>
            </a:r>
            <a:endParaRPr dirty="0"/>
          </a:p>
          <a:p>
            <a:pPr marL="285750" marR="0" lvl="0" indent="-285750" algn="l" rtl="0">
              <a:lnSpc>
                <a:spcPct val="100000"/>
              </a:lnSpc>
              <a:spcBef>
                <a:spcPts val="0"/>
              </a:spcBef>
              <a:spcAft>
                <a:spcPts val="0"/>
              </a:spcAft>
              <a:buClr>
                <a:schemeClr val="dk1"/>
              </a:buClr>
              <a:buSzPts val="1800"/>
              <a:buFont typeface="Arial"/>
              <a:buChar char="•"/>
            </a:pPr>
            <a:r>
              <a:rPr lang="en-US" sz="1800" b="0" i="0" u="none" dirty="0">
                <a:solidFill>
                  <a:schemeClr val="dk1"/>
                </a:solidFill>
                <a:latin typeface="Twentieth Century"/>
                <a:ea typeface="Twentieth Century"/>
                <a:cs typeface="Twentieth Century"/>
                <a:sym typeface="Twentieth Century"/>
              </a:rPr>
              <a:t>Accounts which have dollar amount fields that are all $0 will have their errors listed as </a:t>
            </a:r>
            <a:r>
              <a:rPr lang="en-US" sz="1800" b="1" i="0" u="none" dirty="0">
                <a:solidFill>
                  <a:schemeClr val="dk1"/>
                </a:solidFill>
                <a:latin typeface="Twentieth Century"/>
                <a:ea typeface="Twentieth Century"/>
                <a:cs typeface="Twentieth Century"/>
                <a:sym typeface="Twentieth Century"/>
              </a:rPr>
              <a:t>warnings</a:t>
            </a:r>
            <a:r>
              <a:rPr lang="en-US" sz="1800" b="0" i="0" u="none" dirty="0">
                <a:solidFill>
                  <a:schemeClr val="dk1"/>
                </a:solidFill>
                <a:latin typeface="Twentieth Century"/>
                <a:ea typeface="Twentieth Century"/>
                <a:cs typeface="Twentieth Century"/>
                <a:sym typeface="Twentieth Century"/>
              </a:rPr>
              <a:t>.  If any amount field </a:t>
            </a:r>
            <a:r>
              <a:rPr lang="en-US" sz="1800" b="0" i="0" u="sng" dirty="0">
                <a:solidFill>
                  <a:schemeClr val="dk1"/>
                </a:solidFill>
                <a:latin typeface="Twentieth Century"/>
                <a:ea typeface="Twentieth Century"/>
                <a:cs typeface="Twentieth Century"/>
                <a:sym typeface="Twentieth Century"/>
              </a:rPr>
              <a:t>is non-zero</a:t>
            </a:r>
            <a:r>
              <a:rPr lang="en-US" sz="1800" b="0" i="0" u="none" dirty="0">
                <a:solidFill>
                  <a:schemeClr val="dk1"/>
                </a:solidFill>
                <a:latin typeface="Twentieth Century"/>
                <a:ea typeface="Twentieth Century"/>
                <a:cs typeface="Twentieth Century"/>
                <a:sym typeface="Twentieth Century"/>
              </a:rPr>
              <a:t>, then the errors will be listed as </a:t>
            </a:r>
            <a:r>
              <a:rPr lang="en-US" sz="1800" b="1" i="0" u="none" dirty="0" err="1">
                <a:solidFill>
                  <a:schemeClr val="dk1"/>
                </a:solidFill>
                <a:latin typeface="Twentieth Century"/>
                <a:ea typeface="Twentieth Century"/>
                <a:cs typeface="Twentieth Century"/>
                <a:sym typeface="Twentieth Century"/>
              </a:rPr>
              <a:t>fatals</a:t>
            </a:r>
            <a:r>
              <a:rPr lang="en-US" sz="1800" b="0" i="0" u="none" dirty="0">
                <a:solidFill>
                  <a:schemeClr val="dk1"/>
                </a:solidFill>
                <a:latin typeface="Twentieth Century"/>
                <a:ea typeface="Twentieth Century"/>
                <a:cs typeface="Twentieth Century"/>
                <a:sym typeface="Twentieth Century"/>
              </a:rPr>
              <a:t>.</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1"/>
          <p:cNvSpPr txBox="1">
            <a:spLocks noGrp="1"/>
          </p:cNvSpPr>
          <p:nvPr>
            <p:ph type="title"/>
          </p:nvPr>
        </p:nvSpPr>
        <p:spPr>
          <a:xfrm>
            <a:off x="1066800" y="211014"/>
            <a:ext cx="7499350" cy="97067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Rounded"/>
              <a:buNone/>
            </a:pPr>
            <a:r>
              <a:rPr lang="en-US" i="0" u="none" dirty="0">
                <a:solidFill>
                  <a:schemeClr val="accent1"/>
                </a:solidFill>
                <a:ea typeface="Arial Rounded"/>
                <a:cs typeface="Arial Rounded"/>
                <a:sym typeface="Arial Rounded"/>
              </a:rPr>
              <a:t>VALACT MESSAGE</a:t>
            </a:r>
            <a:endParaRPr dirty="0">
              <a:solidFill>
                <a:schemeClr val="accent1"/>
              </a:solidFill>
            </a:endParaRPr>
          </a:p>
        </p:txBody>
      </p:sp>
      <p:sp>
        <p:nvSpPr>
          <p:cNvPr id="161" name="Google Shape;161;p11"/>
          <p:cNvSpPr txBox="1">
            <a:spLocks noGrp="1"/>
          </p:cNvSpPr>
          <p:nvPr>
            <p:ph type="body" idx="1"/>
          </p:nvPr>
        </p:nvSpPr>
        <p:spPr>
          <a:xfrm>
            <a:off x="703384" y="1135062"/>
            <a:ext cx="7737232" cy="5722937"/>
          </a:xfrm>
          <a:prstGeom prst="rect">
            <a:avLst/>
          </a:prstGeom>
          <a:noFill/>
          <a:ln>
            <a:noFill/>
          </a:ln>
        </p:spPr>
        <p:txBody>
          <a:bodyPr spcFirstLastPara="1" wrap="square" lIns="91425" tIns="45700" rIns="91425" bIns="45700" anchor="t" anchorCtr="0">
            <a:noAutofit/>
          </a:bodyPr>
          <a:lstStyle/>
          <a:p>
            <a:pPr marL="236536" marR="0" lvl="1" indent="-182561" algn="l" rtl="0">
              <a:lnSpc>
                <a:spcPct val="120000"/>
              </a:lnSpc>
              <a:spcBef>
                <a:spcPts val="0"/>
              </a:spcBef>
              <a:spcAft>
                <a:spcPts val="0"/>
              </a:spcAft>
              <a:buClr>
                <a:schemeClr val="dk1"/>
              </a:buClr>
              <a:buSzPts val="1800"/>
              <a:buFont typeface="Arial"/>
              <a:buNone/>
            </a:pPr>
            <a:r>
              <a:rPr lang="en-US" sz="2000" dirty="0">
                <a:solidFill>
                  <a:srgbClr val="C00000"/>
                </a:solidFill>
              </a:rPr>
              <a:t>   </a:t>
            </a:r>
            <a:r>
              <a:rPr lang="en-US" sz="2000" b="0" i="0" u="none" strike="noStrike" cap="none" dirty="0">
                <a:solidFill>
                  <a:srgbClr val="C00000"/>
                </a:solidFill>
                <a:latin typeface="Twentieth Century"/>
                <a:ea typeface="Twentieth Century"/>
                <a:cs typeface="Twentieth Century"/>
                <a:sym typeface="Twentieth Century"/>
              </a:rPr>
              <a:t>WARNING: ODE REQUIRES OPU TO BE ENTERED FOR THIS FUNC/OBJ PER EMIS GUIDE</a:t>
            </a:r>
            <a:endParaRPr sz="2000" b="0" i="0" u="none" strike="noStrike" cap="none" dirty="0">
              <a:solidFill>
                <a:srgbClr val="C00000"/>
              </a:solidFill>
              <a:latin typeface="Twentieth Century"/>
              <a:ea typeface="Twentieth Century"/>
              <a:cs typeface="Twentieth Century"/>
              <a:sym typeface="Twentieth Century"/>
            </a:endParaRPr>
          </a:p>
          <a:p>
            <a:pPr marL="236536" marR="0" lvl="1" indent="-182561" algn="l" rtl="0">
              <a:lnSpc>
                <a:spcPct val="120000"/>
              </a:lnSpc>
              <a:spcBef>
                <a:spcPts val="500"/>
              </a:spcBef>
              <a:spcAft>
                <a:spcPts val="0"/>
              </a:spcAft>
              <a:buClr>
                <a:schemeClr val="dk1"/>
              </a:buClr>
              <a:buSzPts val="1800"/>
              <a:buFont typeface="Arial"/>
              <a:buChar char="•"/>
            </a:pPr>
            <a:r>
              <a:rPr lang="en-US" b="0" i="0" u="none" strike="noStrike" cap="none" dirty="0">
                <a:solidFill>
                  <a:schemeClr val="dk1"/>
                </a:solidFill>
                <a:latin typeface="Twentieth Century"/>
                <a:ea typeface="Twentieth Century"/>
                <a:cs typeface="Twentieth Century"/>
                <a:sym typeface="Twentieth Century"/>
              </a:rPr>
              <a:t>FOR CERTAIN FUNCTION/OBJECT CODE PAIRINGS, A 000 OPU IS NOT ALLOWED.   A WARNING IS ISSUED IF THE IRN RELATED TO THE OPU IS THE DISTRICT IRN</a:t>
            </a:r>
            <a:endParaRPr dirty="0"/>
          </a:p>
          <a:p>
            <a:pPr marL="236536" marR="0" lvl="1" indent="-182561" algn="l" rtl="0">
              <a:lnSpc>
                <a:spcPct val="120000"/>
              </a:lnSpc>
              <a:spcBef>
                <a:spcPts val="500"/>
              </a:spcBef>
              <a:spcAft>
                <a:spcPts val="0"/>
              </a:spcAft>
              <a:buClr>
                <a:schemeClr val="dk1"/>
              </a:buClr>
              <a:buSzPts val="1800"/>
              <a:buFont typeface="Arial"/>
              <a:buChar char="•"/>
            </a:pPr>
            <a:r>
              <a:rPr lang="en-US" b="0" i="0" u="none" strike="noStrike" cap="none" dirty="0">
                <a:solidFill>
                  <a:schemeClr val="dk1"/>
                </a:solidFill>
                <a:latin typeface="Twentieth Century"/>
                <a:ea typeface="Twentieth Century"/>
                <a:cs typeface="Twentieth Century"/>
                <a:sym typeface="Twentieth Century"/>
              </a:rPr>
              <a:t>THESE FUNCTION/OBJECT CODE PAIRINGS HAVE BEEN IN SECTION 6.3 OF THE EMIS GUIDE FOR YEARS BUT SINCE ODE IS VALIDATING THEM IN THE DATA COLLECTOR, THE SAME VALIDATIONS WERE IMPLEMENTED IN USAS AND APPEAR ON VALACT AS WARNINGS.</a:t>
            </a:r>
            <a:endParaRPr dirty="0"/>
          </a:p>
          <a:p>
            <a:pPr marL="458787" marR="0" lvl="0" indent="-284162" algn="l" rtl="0">
              <a:lnSpc>
                <a:spcPct val="120000"/>
              </a:lnSpc>
              <a:spcBef>
                <a:spcPts val="1000"/>
              </a:spcBef>
              <a:spcAft>
                <a:spcPts val="0"/>
              </a:spcAft>
              <a:buClr>
                <a:schemeClr val="dk1"/>
              </a:buClr>
              <a:buSzPts val="1800"/>
              <a:buFont typeface="Arial"/>
              <a:buChar char="•"/>
            </a:pPr>
            <a:r>
              <a:rPr lang="en-US" sz="1800" b="0" i="0" u="none" cap="none" dirty="0">
                <a:solidFill>
                  <a:schemeClr val="dk1"/>
                </a:solidFill>
                <a:latin typeface="Twentieth Century"/>
                <a:ea typeface="Twentieth Century"/>
                <a:cs typeface="Twentieth Century"/>
                <a:sym typeface="Twentieth Century"/>
              </a:rPr>
              <a:t>ALSO, THESE OPUS WARNINGS WILL ONLY BE GENERATED FOR TRADITIONAL DISTRICTS THAT HAVE MORE THAN 1 BUILDING REPRESENTED IN THEIR OPU MASTER FILE.  THE OPU WARNINGS WILL NOT BE GENERATED FOR ESC'S, CAREER CENTERS, COMMUNITY SCHOOLS OR ANY OTHER ENTITIES THAT ARE NOT EITHER A CITY, LOCAL, OR EXEMPTED VILLAGE DISTRICT TYPE.</a:t>
            </a:r>
            <a:endParaRPr sz="1800" dirty="0"/>
          </a:p>
          <a:p>
            <a:pPr marL="228600" marR="0" lvl="0" indent="-114300" algn="l" rtl="0">
              <a:lnSpc>
                <a:spcPct val="120000"/>
              </a:lnSpc>
              <a:spcBef>
                <a:spcPts val="1000"/>
              </a:spcBef>
              <a:spcAft>
                <a:spcPts val="0"/>
              </a:spcAft>
              <a:buClr>
                <a:schemeClr val="dk1"/>
              </a:buClr>
              <a:buSzPts val="1800"/>
              <a:buFont typeface="Arial"/>
              <a:buNone/>
            </a:pPr>
            <a:endParaRPr sz="1800" b="0" i="0" u="none" cap="none" dirty="0">
              <a:solidFill>
                <a:schemeClr val="dk1"/>
              </a:solidFill>
              <a:latin typeface="Twentieth Century"/>
              <a:ea typeface="Twentieth Century"/>
              <a:cs typeface="Twentieth Century"/>
              <a:sym typeface="Twentieth Century"/>
            </a:endParaRPr>
          </a:p>
        </p:txBody>
      </p:sp>
    </p:spTree>
  </p:cSld>
  <p:clrMapOvr>
    <a:masterClrMapping/>
  </p:clrMapOvr>
</p:sld>
</file>

<file path=ppt/theme/theme1.xml><?xml version="1.0" encoding="utf-8"?>
<a:theme xmlns:a="http://schemas.openxmlformats.org/drawingml/2006/main" name="1_Droplet">
  <a:themeElements>
    <a:clrScheme name="Droplet">
      <a:dk1>
        <a:srgbClr val="000000"/>
      </a:dk1>
      <a:lt1>
        <a:srgbClr val="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Droplet">
  <a:themeElements>
    <a:clrScheme name="Droplet">
      <a:dk1>
        <a:srgbClr val="000000"/>
      </a:dk1>
      <a:lt1>
        <a:srgbClr val="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Droplet">
  <a:themeElements>
    <a:clrScheme name="Droplet">
      <a:dk1>
        <a:srgbClr val="000000"/>
      </a:dk1>
      <a:lt1>
        <a:srgbClr val="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Droplet">
  <a:themeElements>
    <a:clrScheme name="Droplet">
      <a:dk1>
        <a:srgbClr val="000000"/>
      </a:dk1>
      <a:lt1>
        <a:srgbClr val="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2465</Words>
  <Application>Microsoft Office PowerPoint</Application>
  <PresentationFormat>On-screen Show (4:3)</PresentationFormat>
  <Paragraphs>358</Paragraphs>
  <Slides>49</Slides>
  <Notes>49</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1</vt:i4>
      </vt:variant>
      <vt:variant>
        <vt:lpstr>Slide Titles</vt:lpstr>
      </vt:variant>
      <vt:variant>
        <vt:i4>49</vt:i4>
      </vt:variant>
    </vt:vector>
  </HeadingPairs>
  <TitlesOfParts>
    <vt:vector size="59" baseType="lpstr">
      <vt:lpstr>Arial</vt:lpstr>
      <vt:lpstr>Arial Rounded</vt:lpstr>
      <vt:lpstr>Calibri</vt:lpstr>
      <vt:lpstr>Times New Roman</vt:lpstr>
      <vt:lpstr>Twentieth Century</vt:lpstr>
      <vt:lpstr>1_Droplet</vt:lpstr>
      <vt:lpstr>6_Droplet</vt:lpstr>
      <vt:lpstr>2_Droplet</vt:lpstr>
      <vt:lpstr>4_Droplet</vt:lpstr>
      <vt:lpstr>Bitmap Image</vt:lpstr>
      <vt:lpstr>USAS</vt:lpstr>
      <vt:lpstr>PRE-CLOSING PROCEDURES</vt:lpstr>
      <vt:lpstr>DISTRICT/BUILDING FINANCIAL DATA</vt:lpstr>
      <vt:lpstr>USAEMSDB - DSTMNT</vt:lpstr>
      <vt:lpstr>USAEMSDB - BLDMNT </vt:lpstr>
      <vt:lpstr>USAEMSDB - BLDRPT</vt:lpstr>
      <vt:lpstr>VALACT </vt:lpstr>
      <vt:lpstr>VALACT </vt:lpstr>
      <vt:lpstr>VALACT MESSAGE</vt:lpstr>
      <vt:lpstr>EXAMPLE</vt:lpstr>
      <vt:lpstr>EMIS FUND CATEGORIES</vt:lpstr>
      <vt:lpstr>OPERATIONAL UNITS</vt:lpstr>
      <vt:lpstr>APPROPRIATIONS</vt:lpstr>
      <vt:lpstr>APPROPRIATIONS</vt:lpstr>
      <vt:lpstr>MONTH-END CLOSING</vt:lpstr>
      <vt:lpstr>MONTH-END CLOSING</vt:lpstr>
      <vt:lpstr>MONTH-END CLOSING</vt:lpstr>
      <vt:lpstr>MONTH-END CLOSING</vt:lpstr>
      <vt:lpstr>FISCAL YEAR-END CLOSING</vt:lpstr>
      <vt:lpstr>FISCAL YEAR-END CLOSING</vt:lpstr>
      <vt:lpstr>USAEMSEDT PROCESSING</vt:lpstr>
      <vt:lpstr>OPTION 1 - CASH RECONCILIATION</vt:lpstr>
      <vt:lpstr>OPTION 1 - CASH RECONCILIATION</vt:lpstr>
      <vt:lpstr>OPTION 2 – SUMMARY FEDERAL ASSISTANCE PROGRAMS</vt:lpstr>
      <vt:lpstr>OPTION 3 – DETAIL FEDERAL ASSISTANCE PROGRAMS</vt:lpstr>
      <vt:lpstr>OPTION 3 – DETAIL FEDERAL ASSISTANCE PROGRAMS</vt:lpstr>
      <vt:lpstr>OPTION 4 – CIVIL PROCEEDINGS</vt:lpstr>
      <vt:lpstr>FINANCIAL DATA REPORTING</vt:lpstr>
      <vt:lpstr>USAEMS</vt:lpstr>
      <vt:lpstr>USAEMS cont…</vt:lpstr>
      <vt:lpstr>USAEMS cont…</vt:lpstr>
      <vt:lpstr>USAEMS_EMISR.SEQ</vt:lpstr>
      <vt:lpstr>USAEMS.SEQ</vt:lpstr>
      <vt:lpstr>USAEMS</vt:lpstr>
      <vt:lpstr>USASAUD</vt:lpstr>
      <vt:lpstr>FISCAL YEAR-END REPORTS</vt:lpstr>
      <vt:lpstr>FISCAL YEAREND ADJUST</vt:lpstr>
      <vt:lpstr>FISCAL YEAREND ADJUST cont…</vt:lpstr>
      <vt:lpstr>FISCAL YEAREND ADJUST cont…</vt:lpstr>
      <vt:lpstr>FINANCIAL REPORTING SPECIAL NOTES</vt:lpstr>
      <vt:lpstr>PERIOD H</vt:lpstr>
      <vt:lpstr>POST-CLOSING PROCEDURES</vt:lpstr>
      <vt:lpstr>EMIS-R</vt:lpstr>
      <vt:lpstr>CAPITAL ASSETS REPORTING CHANGES FOR FY20</vt:lpstr>
      <vt:lpstr>CAPITAL ASSETS REPORTING CHANGES FOR FY20  cont…</vt:lpstr>
      <vt:lpstr>GAAP CONVERSION</vt:lpstr>
      <vt:lpstr>USAEXP GAAP_EXP</vt:lpstr>
      <vt:lpstr>WEBGAAP</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USAS</dc:title>
  <dc:creator>butler</dc:creator>
  <cp:lastModifiedBy>Catherine Bach</cp:lastModifiedBy>
  <cp:revision>11</cp:revision>
  <dcterms:created xsi:type="dcterms:W3CDTF">2005-04-27T12:52:01Z</dcterms:created>
  <dcterms:modified xsi:type="dcterms:W3CDTF">2020-05-29T14:22:27Z</dcterms:modified>
</cp:coreProperties>
</file>